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22.jpg" ContentType="image/jpeg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image25.jpg" ContentType="image/jpeg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image27.jpg" ContentType="image/jpeg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  <p:sldMasterId id="2147483672" r:id="rId2"/>
    <p:sldMasterId id="2147483648" r:id="rId3"/>
  </p:sldMasterIdLst>
  <p:notesMasterIdLst>
    <p:notesMasterId r:id="rId21"/>
  </p:notesMasterIdLst>
  <p:sldIdLst>
    <p:sldId id="256" r:id="rId4"/>
    <p:sldId id="432" r:id="rId5"/>
    <p:sldId id="410" r:id="rId6"/>
    <p:sldId id="438" r:id="rId7"/>
    <p:sldId id="376" r:id="rId8"/>
    <p:sldId id="379" r:id="rId9"/>
    <p:sldId id="374" r:id="rId10"/>
    <p:sldId id="439" r:id="rId11"/>
    <p:sldId id="434" r:id="rId12"/>
    <p:sldId id="437" r:id="rId13"/>
    <p:sldId id="440" r:id="rId14"/>
    <p:sldId id="441" r:id="rId15"/>
    <p:sldId id="442" r:id="rId16"/>
    <p:sldId id="443" r:id="rId17"/>
    <p:sldId id="444" r:id="rId18"/>
    <p:sldId id="445" r:id="rId19"/>
    <p:sldId id="433" r:id="rId2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5" autoAdjust="0"/>
    <p:restoredTop sz="86174" autoAdjust="0"/>
  </p:normalViewPr>
  <p:slideViewPr>
    <p:cSldViewPr snapToGrid="0">
      <p:cViewPr varScale="1">
        <p:scale>
          <a:sx n="99" d="100"/>
          <a:sy n="99" d="100"/>
        </p:scale>
        <p:origin x="918" y="78"/>
      </p:cViewPr>
      <p:guideLst/>
    </p:cSldViewPr>
  </p:slideViewPr>
  <p:outlineViewPr>
    <p:cViewPr>
      <p:scale>
        <a:sx n="33" d="100"/>
        <a:sy n="33" d="100"/>
      </p:scale>
      <p:origin x="0" y="-212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2886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C36FAB-1DB8-4F4A-A8F2-D3F294685251}" type="datetimeFigureOut">
              <a:rPr lang="it-IT" smtClean="0"/>
              <a:t>21/05/2025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168807-5477-4240-96A8-064228C32C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4126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4C81BF-9395-529B-5604-F97CE4B36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7E853658-6049-8269-6C0D-4C70203265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598D0DC0-17D3-4DBC-9398-47D937C715E7}" type="slidenum">
              <a:rPr lang="it-IT" altLang="it-IT" sz="1200"/>
              <a:pPr eaLnBrk="1" hangingPunct="1"/>
              <a:t>4</a:t>
            </a:fld>
            <a:endParaRPr lang="it-IT" altLang="it-IT" sz="1200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0A1468C9-DF54-CAC1-D0C5-CFF911924D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F60A134D-E6EF-0E43-8992-4138A698DC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2" rIns="91426" bIns="45712"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379149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13F502-2F6A-7F30-3985-DDB86901FA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47A47306-D2C3-6899-76EE-056ED71B75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598D0DC0-17D3-4DBC-9398-47D937C715E7}" type="slidenum">
              <a:rPr lang="it-IT" altLang="it-IT" sz="1200"/>
              <a:pPr eaLnBrk="1" hangingPunct="1"/>
              <a:t>13</a:t>
            </a:fld>
            <a:endParaRPr lang="it-IT" altLang="it-IT" sz="1200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EC5DA896-C894-B9BC-9086-E2C6AD6C17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06E30FF4-DA1E-D9F5-856F-9D14D69C7D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2" rIns="91426" bIns="45712"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503321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C73EC6-14A2-DEB4-33E5-95A89B2B98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457D5976-3721-E4B4-7532-03DF2A1DA6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598D0DC0-17D3-4DBC-9398-47D937C715E7}" type="slidenum">
              <a:rPr lang="it-IT" altLang="it-IT" sz="1200"/>
              <a:pPr eaLnBrk="1" hangingPunct="1"/>
              <a:t>14</a:t>
            </a:fld>
            <a:endParaRPr lang="it-IT" altLang="it-IT" sz="1200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63B9B195-6570-2941-971E-360BD06528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76936D1E-C11F-2D77-2BE1-B97FD00722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2" rIns="91426" bIns="45712"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736690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AB30C0-706F-15B2-0A9C-D1FBEDB141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CEF15663-67CB-BE22-FB2F-D23F254720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598D0DC0-17D3-4DBC-9398-47D937C715E7}" type="slidenum">
              <a:rPr lang="it-IT" altLang="it-IT" sz="1200"/>
              <a:pPr eaLnBrk="1" hangingPunct="1"/>
              <a:t>15</a:t>
            </a:fld>
            <a:endParaRPr lang="it-IT" altLang="it-IT" sz="1200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5F5EC284-7618-36B0-A998-022BA6D56D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FF8355FC-5528-5EB6-FDB4-24A7D8001F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2" rIns="91426" bIns="45712"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842442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06F48-FE16-B73F-1031-56059D09A8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7A180258-E6DD-AD5C-89A3-1558D780BA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598D0DC0-17D3-4DBC-9398-47D937C715E7}" type="slidenum">
              <a:rPr lang="it-IT" altLang="it-IT" sz="1200"/>
              <a:pPr eaLnBrk="1" hangingPunct="1"/>
              <a:t>16</a:t>
            </a:fld>
            <a:endParaRPr lang="it-IT" altLang="it-IT" sz="1200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39DE0E27-4D33-D049-B2C7-669C496593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79CDDEFD-242D-4E82-B8A2-13F79CE98E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2" rIns="91426" bIns="45712"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602513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F82289-BCFD-4053-9D06-A9140C63A457}" type="slidenum">
              <a:rPr lang="it-IT" noProof="0" smtClean="0"/>
              <a:t>17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346655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3FC58D5A-C5BE-8796-240F-C9481C9F86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05D6C47A-739C-48F1-8CBE-B3D8B1DFC71C}" type="slidenum">
              <a:rPr lang="it-IT" altLang="it-IT" sz="1200"/>
              <a:pPr eaLnBrk="1" hangingPunct="1"/>
              <a:t>5</a:t>
            </a:fld>
            <a:endParaRPr lang="it-IT" altLang="it-IT" sz="1200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E68C1061-3AD3-FF57-7EFE-08F7DF10B1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8125" y="722313"/>
            <a:ext cx="6411913" cy="3608387"/>
          </a:xfrm>
          <a:solidFill>
            <a:srgbClr val="FFFFFF"/>
          </a:solidFill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AAE41236-A020-9D55-FBA3-DE8583A2A2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9163" y="4570413"/>
            <a:ext cx="5049837" cy="43307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4348" tIns="47174" rIns="94348" bIns="47174"/>
          <a:lstStyle/>
          <a:p>
            <a:pPr eaLnBrk="1" hangingPunct="1"/>
            <a:endParaRPr lang="it-IT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C8EC371F-F9B0-EBF0-53BA-818A5A1710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9F8819E5-13DB-4B1C-AEE5-15A895584FF9}" type="slidenum">
              <a:rPr lang="it-IT" altLang="it-IT" sz="1200"/>
              <a:pPr eaLnBrk="1" hangingPunct="1"/>
              <a:t>6</a:t>
            </a:fld>
            <a:endParaRPr lang="it-IT" altLang="it-IT" sz="1200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1C6CA80D-8462-DC04-6A57-E2630FB917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6F1670EB-13AE-5F3C-B9EF-023CA720FA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94A97E15-4039-A8AC-C5F8-3DB1DC5AD0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5DFE1857-6A5B-4504-84BF-4AB07DFC18BF}" type="slidenum">
              <a:rPr lang="it-IT" altLang="it-IT" sz="1200"/>
              <a:pPr eaLnBrk="1" hangingPunct="1"/>
              <a:t>7</a:t>
            </a:fld>
            <a:endParaRPr lang="it-IT" altLang="it-IT" sz="1200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07AAF692-3593-7A23-BC4B-E5D2DAA364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A1FEB54B-5C64-5E6A-C92E-C51F2862FE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 alt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162C2-0C44-78BD-BA46-CEAAFBF187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178DD125-86EF-C66F-B5F5-761C71D1F6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598D0DC0-17D3-4DBC-9398-47D937C715E7}" type="slidenum">
              <a:rPr lang="it-IT" altLang="it-IT" sz="1200"/>
              <a:pPr eaLnBrk="1" hangingPunct="1"/>
              <a:t>8</a:t>
            </a:fld>
            <a:endParaRPr lang="it-IT" altLang="it-IT" sz="1200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71C3D82A-E9D0-00D4-1FAC-92E9BA9ED8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071DE73D-2356-9BB5-E7E2-DB10AABE7C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2" rIns="91426" bIns="45712"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674999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C336B5-327B-6B45-5D8A-C7F326CB1E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2D41F973-857F-792C-7440-65363338A4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598D0DC0-17D3-4DBC-9398-47D937C715E7}" type="slidenum">
              <a:rPr lang="it-IT" altLang="it-IT" sz="1200"/>
              <a:pPr eaLnBrk="1" hangingPunct="1"/>
              <a:t>9</a:t>
            </a:fld>
            <a:endParaRPr lang="it-IT" altLang="it-IT" sz="1200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C7684B1A-401F-A4FF-74A3-1077D47AC2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C417FD7F-2F6B-E27C-E1DE-190C74E91E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2" rIns="91426" bIns="45712"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853249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904E5C-CAC1-A360-147D-CBB85ABBF3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4464F4BC-F297-AA00-8722-1216D887CA2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598D0DC0-17D3-4DBC-9398-47D937C715E7}" type="slidenum">
              <a:rPr lang="it-IT" altLang="it-IT" sz="1200"/>
              <a:pPr eaLnBrk="1" hangingPunct="1"/>
              <a:t>10</a:t>
            </a:fld>
            <a:endParaRPr lang="it-IT" altLang="it-IT" sz="1200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170AD414-455A-8B67-0B51-EDFC3DA954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1370CB37-F742-C3E8-595D-B387A15E2D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2" rIns="91426" bIns="45712"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124676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41DDC3-0117-D6A4-1D51-6FE72516B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6DC4F4EA-D1EA-200A-D516-4ED683807F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598D0DC0-17D3-4DBC-9398-47D937C715E7}" type="slidenum">
              <a:rPr lang="it-IT" altLang="it-IT" sz="1200"/>
              <a:pPr eaLnBrk="1" hangingPunct="1"/>
              <a:t>11</a:t>
            </a:fld>
            <a:endParaRPr lang="it-IT" altLang="it-IT" sz="1200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9D0C58C4-3058-340A-1C77-99F15ACE37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8D820C7D-4B2E-7A2B-407B-2E0BD252F0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2" rIns="91426" bIns="45712"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138289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34950A-AE8E-7813-7821-3C0756E1EF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E3D2C4C4-67E5-9E53-A7A8-FDE86B7E44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598D0DC0-17D3-4DBC-9398-47D937C715E7}" type="slidenum">
              <a:rPr lang="it-IT" altLang="it-IT" sz="1200"/>
              <a:pPr eaLnBrk="1" hangingPunct="1"/>
              <a:t>12</a:t>
            </a:fld>
            <a:endParaRPr lang="it-IT" altLang="it-IT" sz="1200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4DABA89E-8701-411C-AEAE-927F157D00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3C0E7371-22BF-D78D-8A99-E1316735E6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2" rIns="91426" bIns="45712"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99765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7F8C00-0E5E-595B-D9BC-6BE0BDF6FE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CD932D1-2F20-A43D-5C10-0351FB32EA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27C07E3-8580-138A-605B-4C209C433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820F0-5DB6-40AC-883C-766640F3443D}" type="datetimeFigureOut">
              <a:rPr lang="it-IT" smtClean="0"/>
              <a:t>21/05/2025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AFD72B6-9AB4-A7D6-CEC2-3162DB10E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2850966-E9A2-86E7-5148-E0EEF7D27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2B433-4FEC-4FA3-AFE1-A9B2913153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3861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17FFA5-A4EF-8F56-5FD5-F13EF824E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D336183-5D97-68B6-BCEE-AE7FDA77E4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B787DE1-EA24-764C-3BCA-72198194B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820F0-5DB6-40AC-883C-766640F3443D}" type="datetimeFigureOut">
              <a:rPr lang="it-IT" smtClean="0"/>
              <a:t>21/05/2025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F9E9972-FF7F-B18E-867E-AA1FF8660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A468AA1-96D6-72DB-8533-CDE22BADB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2B433-4FEC-4FA3-AFE1-A9B2913153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6917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C0015F7-D1FF-E5C5-6F4E-6205360D11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65C50AF-B432-B6F2-5926-84B69E3E1E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FD42A57-7351-6602-4976-88B10B891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820F0-5DB6-40AC-883C-766640F3443D}" type="datetimeFigureOut">
              <a:rPr lang="it-IT" smtClean="0"/>
              <a:t>21/05/2025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1B07D2C-1D4E-0BF7-F620-2A220BBC5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28F2D4A-9BE3-AC61-D9FE-9C427BF06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2B433-4FEC-4FA3-AFE1-A9B2913153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63280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5/21/2025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us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immagine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it-IT" noProof="0"/>
              <a:t>Inserisci immagine</a:t>
            </a: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A75C086E-F523-4C77-938F-0DB6203DBC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1080" y="2139696"/>
            <a:ext cx="5578995" cy="879928"/>
          </a:xfr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lang="en-GB" b="0" dirty="0">
                <a:solidFill>
                  <a:schemeClr val="bg1"/>
                </a:solidFill>
              </a:defRPr>
            </a:lvl1pPr>
          </a:lstStyle>
          <a:p>
            <a:pPr marL="0" lvl="0" algn="ctr" rtl="0"/>
            <a:r>
              <a:rPr lang="it-IT" noProof="0"/>
              <a:t>TITOLO</a:t>
            </a:r>
          </a:p>
        </p:txBody>
      </p:sp>
      <p:sp>
        <p:nvSpPr>
          <p:cNvPr id="17" name="Segnaposto testo 4">
            <a:extLst>
              <a:ext uri="{FF2B5EF4-FFF2-40B4-BE49-F238E27FC236}">
                <a16:creationId xmlns:a16="http://schemas.microsoft.com/office/drawing/2014/main" id="{B293AB9F-7C1D-4A06-9F42-4FD67BF273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59075" y="3653097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it-IT" noProof="0"/>
              <a:t>Nome</a:t>
            </a:r>
          </a:p>
        </p:txBody>
      </p:sp>
      <p:sp>
        <p:nvSpPr>
          <p:cNvPr id="18" name="Segnaposto testo 4">
            <a:extLst>
              <a:ext uri="{FF2B5EF4-FFF2-40B4-BE49-F238E27FC236}">
                <a16:creationId xmlns:a16="http://schemas.microsoft.com/office/drawing/2014/main" id="{224AF9FB-5C6E-4050-AE8D-3B218C0F1D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59075" y="4392151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it-IT" noProof="0"/>
              <a:t>Telefono</a:t>
            </a:r>
          </a:p>
        </p:txBody>
      </p:sp>
      <p:sp>
        <p:nvSpPr>
          <p:cNvPr id="19" name="Segnaposto testo 4">
            <a:extLst>
              <a:ext uri="{FF2B5EF4-FFF2-40B4-BE49-F238E27FC236}">
                <a16:creationId xmlns:a16="http://schemas.microsoft.com/office/drawing/2014/main" id="{68A48B85-2E0B-42B6-AB4A-1302D3C828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59075" y="5131205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it-IT" noProof="0"/>
              <a:t>Posta elettronica</a:t>
            </a:r>
          </a:p>
        </p:txBody>
      </p:sp>
      <p:sp>
        <p:nvSpPr>
          <p:cNvPr id="20" name="Segnaposto testo 4">
            <a:extLst>
              <a:ext uri="{FF2B5EF4-FFF2-40B4-BE49-F238E27FC236}">
                <a16:creationId xmlns:a16="http://schemas.microsoft.com/office/drawing/2014/main" id="{9244D33F-3A47-4DE3-8198-7AC5316E31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59075" y="5870258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it-IT" noProof="0"/>
              <a:t>Sito Web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F220C8B-2E18-4D91-A806-6C7C3940B00F}"/>
              </a:ext>
            </a:extLst>
          </p:cNvPr>
          <p:cNvSpPr>
            <a:spLocks noGrp="1" noChangeAspect="1"/>
          </p:cNvSpPr>
          <p:nvPr>
            <p:ph sz="quarter" idx="19" hasCustomPrompt="1"/>
          </p:nvPr>
        </p:nvSpPr>
        <p:spPr>
          <a:xfrm>
            <a:off x="691080" y="4295744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lvl="0" rtl="0"/>
            <a:r>
              <a:rPr lang="it-IT" noProof="0"/>
              <a:t>Icona</a:t>
            </a:r>
          </a:p>
        </p:txBody>
      </p:sp>
      <p:sp>
        <p:nvSpPr>
          <p:cNvPr id="28" name="Segnaposto contenuto 2">
            <a:extLst>
              <a:ext uri="{FF2B5EF4-FFF2-40B4-BE49-F238E27FC236}">
                <a16:creationId xmlns:a16="http://schemas.microsoft.com/office/drawing/2014/main" id="{3D1C5933-D103-4989-B652-C7B692341BC3}"/>
              </a:ext>
            </a:extLst>
          </p:cNvPr>
          <p:cNvSpPr>
            <a:spLocks noGrp="1" noChangeAspect="1"/>
          </p:cNvSpPr>
          <p:nvPr>
            <p:ph sz="quarter" idx="20" hasCustomPrompt="1"/>
          </p:nvPr>
        </p:nvSpPr>
        <p:spPr>
          <a:xfrm>
            <a:off x="691080" y="5034798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lvl="0" rtl="0"/>
            <a:r>
              <a:rPr lang="it-IT" noProof="0"/>
              <a:t>Icona</a:t>
            </a:r>
          </a:p>
        </p:txBody>
      </p:sp>
      <p:sp>
        <p:nvSpPr>
          <p:cNvPr id="29" name="Segnaposto contenuto 2">
            <a:extLst>
              <a:ext uri="{FF2B5EF4-FFF2-40B4-BE49-F238E27FC236}">
                <a16:creationId xmlns:a16="http://schemas.microsoft.com/office/drawing/2014/main" id="{A80EBF65-A9A1-4724-B962-DB9B79A924AA}"/>
              </a:ext>
            </a:extLst>
          </p:cNvPr>
          <p:cNvSpPr>
            <a:spLocks noGrp="1" noChangeAspect="1"/>
          </p:cNvSpPr>
          <p:nvPr>
            <p:ph sz="quarter" idx="21" hasCustomPrompt="1"/>
          </p:nvPr>
        </p:nvSpPr>
        <p:spPr>
          <a:xfrm>
            <a:off x="691080" y="5773851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lvl="0" rtl="0"/>
            <a:r>
              <a:rPr lang="it-IT" noProof="0"/>
              <a:t>Icona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06251342-E6E3-4C57-A0A9-C7BB3DCAE115}"/>
              </a:ext>
            </a:extLst>
          </p:cNvPr>
          <p:cNvSpPr>
            <a:spLocks noGrp="1" noChangeAspect="1"/>
          </p:cNvSpPr>
          <p:nvPr>
            <p:ph sz="quarter" idx="22" hasCustomPrompt="1"/>
          </p:nvPr>
        </p:nvSpPr>
        <p:spPr>
          <a:xfrm>
            <a:off x="691080" y="3556690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lvl="0" rtl="0"/>
            <a:r>
              <a:rPr lang="it-IT" noProof="0"/>
              <a:t>Icona</a:t>
            </a:r>
          </a:p>
        </p:txBody>
      </p:sp>
    </p:spTree>
    <p:extLst>
      <p:ext uri="{BB962C8B-B14F-4D97-AF65-F5344CB8AC3E}">
        <p14:creationId xmlns:p14="http://schemas.microsoft.com/office/powerpoint/2010/main" val="4169354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1B83E1-331D-395D-5874-7075348E1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CEEEE4D-399A-93F9-89C6-0C148C6331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37CC1EE-5B2F-67B9-661E-B6EC7849D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820F0-5DB6-40AC-883C-766640F3443D}" type="datetimeFigureOut">
              <a:rPr lang="it-IT" smtClean="0"/>
              <a:t>21/05/2025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D9FF8EA-FD0A-8459-B576-C9FF24C0C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5D2456C-BD03-82CF-8E9E-71DBBEC50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2B433-4FEC-4FA3-AFE1-A9B2913153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5311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69451A-07C1-3A60-FD35-472166F0F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B841069-6458-249F-6AF8-1E3F19637B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874A97E-49CE-F747-BEC5-5F1C5C4C9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820F0-5DB6-40AC-883C-766640F3443D}" type="datetimeFigureOut">
              <a:rPr lang="it-IT" smtClean="0"/>
              <a:t>21/05/2025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CD93C1C-5FD6-2087-538A-0830065CF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CF5982-6E98-3B8C-1DD6-0AD04FB50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2B433-4FEC-4FA3-AFE1-A9B2913153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7180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C60F74-B94A-D99C-9C74-2DC78C43E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B820A04-CA09-FFB5-C735-4EF4C49849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BD84F24-AAA1-1AB9-EC8A-D0548DE614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8E03602-3EAE-1BFF-377A-94BC65980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820F0-5DB6-40AC-883C-766640F3443D}" type="datetimeFigureOut">
              <a:rPr lang="it-IT" smtClean="0"/>
              <a:t>21/05/2025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85AD38E-8399-D206-0D40-3ACFAA222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60E0EEC-BD9E-170F-7120-D97F0A69B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2B433-4FEC-4FA3-AFE1-A9B2913153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6798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56972B-21FC-6DA7-05DE-2BEA61E42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C2173C1-49C0-ACDD-988C-7B09AFB05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8E88D45-E333-BB60-1AA0-C3075C666C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67A2A91-537D-2AF8-CD9B-F79259118E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08F7420-A33D-EB9E-B240-CA0C2E82C7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1FF63E74-0C98-2E82-59B1-9423B6027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820F0-5DB6-40AC-883C-766640F3443D}" type="datetimeFigureOut">
              <a:rPr lang="it-IT" smtClean="0"/>
              <a:t>21/05/2025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E52ACEB-07D2-D387-0F63-90B160A4A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A730803-C5A8-24B3-A5A8-883138675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2B433-4FEC-4FA3-AFE1-A9B2913153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7890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15C09A-A910-8A3D-6DD6-B6F3486DC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E254D0F-BF11-60B3-3016-CA4D62C7C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820F0-5DB6-40AC-883C-766640F3443D}" type="datetimeFigureOut">
              <a:rPr lang="it-IT" smtClean="0"/>
              <a:t>21/05/2025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9BEA6B6-D0D9-724C-34CD-A0D30B142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722C370-8E53-5F49-5932-8302D8AF9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2B433-4FEC-4FA3-AFE1-A9B2913153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3433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92BFE55-E13F-2C8A-CF0F-FDE830A63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820F0-5DB6-40AC-883C-766640F3443D}" type="datetimeFigureOut">
              <a:rPr lang="it-IT" smtClean="0"/>
              <a:t>21/05/2025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DAADDF4-07BD-95C1-013A-B271BD01E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9598776-E9FB-B30A-8FB0-C440CB3C7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2B433-4FEC-4FA3-AFE1-A9B2913153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0798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32CEC0-4F30-FC74-01BC-79E50C780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0299EF9-9E4F-C7C2-AD0D-67732E6863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76FCA41-21E1-AF14-6D7D-A09CFBF3B5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D218E94-142F-F98C-55D7-5D4FFF6CB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820F0-5DB6-40AC-883C-766640F3443D}" type="datetimeFigureOut">
              <a:rPr lang="it-IT" smtClean="0"/>
              <a:t>21/05/2025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ED8AEEB-F833-05A2-727E-C325DC70E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E3DC6B3-2FE2-6CF0-6443-AAD6754E5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2B433-4FEC-4FA3-AFE1-A9B2913153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9567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EC2921-4979-4CF2-F726-2A23048A8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D3B04E3-5124-CA19-CCFC-7F8ED49B85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DD3BFCE-2D32-DA55-5C00-1025274943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B07D103-79CF-FECC-B569-0F88F06EF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820F0-5DB6-40AC-883C-766640F3443D}" type="datetimeFigureOut">
              <a:rPr lang="it-IT" smtClean="0"/>
              <a:t>21/05/2025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4F04CAE-2DA4-49D9-20BF-2134CA68D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F8F036-9AD7-8D4F-9E6C-1BE49F31D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2B433-4FEC-4FA3-AFE1-A9B2913153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8638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29EDE90-F510-D15C-9D57-96AA76FF8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CC58737-B1C7-BB52-8115-476C2F7F43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80504DA-AECF-4DF4-9D8D-6CBB725971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3F820F0-5DB6-40AC-883C-766640F3443D}" type="datetimeFigureOut">
              <a:rPr lang="it-IT" smtClean="0"/>
              <a:t>21/05/2025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23EACDA-3A9C-4242-610F-97958489CA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A5DC9BC-04DB-32BF-389D-8C654B87E4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EE2B433-4FEC-4FA3-AFE1-A9B2913153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963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1097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90F2147C-DDBF-4431-95AC-650CCE32FC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tx1"/>
                </a:solidFill>
              </a:defRPr>
            </a:lvl1pPr>
          </a:lstStyle>
          <a:p>
            <a:pPr algn="ctr" rtl="0"/>
            <a:fld id="{817179DE-9BF3-494C-804F-0C7C90AC8700}" type="slidenum">
              <a:rPr lang="it-IT" noProof="0" smtClean="0"/>
              <a:pPr algn="ctr"/>
              <a:t>‹N›</a:t>
            </a:fld>
            <a:endParaRPr lang="it-IT" noProof="0"/>
          </a:p>
        </p:txBody>
      </p:sp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224C3681-351A-40D9-8C08-632E98237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07CEF16-92A3-4A77-B95D-A9DB52319F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4096770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sv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0B15E5E1-3E7B-55BA-DAEB-354C4DFC8E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" r="33709"/>
          <a:stretch/>
        </p:blipFill>
        <p:spPr>
          <a:xfrm>
            <a:off x="5123776" y="0"/>
            <a:ext cx="6516000" cy="68580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4158EA2-D533-75D5-FF9D-1616D472C482}"/>
              </a:ext>
            </a:extLst>
          </p:cNvPr>
          <p:cNvSpPr txBox="1"/>
          <p:nvPr/>
        </p:nvSpPr>
        <p:spPr>
          <a:xfrm>
            <a:off x="590728" y="2679729"/>
            <a:ext cx="3774618" cy="1323439"/>
          </a:xfrm>
          <a:prstGeom prst="rect">
            <a:avLst/>
          </a:prstGeom>
          <a:noFill/>
          <a:ln w="127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rgbClr val="002060"/>
                </a:solidFill>
                <a:latin typeface="Garamond" panose="02020404030301010803" pitchFamily="18" charset="0"/>
              </a:rPr>
              <a:t>L’</a:t>
            </a:r>
            <a:r>
              <a:rPr lang="it-IT" sz="4000" b="1" i="1" dirty="0">
                <a:solidFill>
                  <a:srgbClr val="002060"/>
                </a:solidFill>
                <a:latin typeface="Garamond" panose="02020404030301010803" pitchFamily="18" charset="0"/>
              </a:rPr>
              <a:t>iceberg</a:t>
            </a:r>
            <a:r>
              <a:rPr lang="it-IT" sz="4000" b="1" dirty="0">
                <a:solidFill>
                  <a:srgbClr val="002060"/>
                </a:solidFill>
                <a:latin typeface="Garamond" panose="02020404030301010803" pitchFamily="18" charset="0"/>
              </a:rPr>
              <a:t> della </a:t>
            </a:r>
          </a:p>
          <a:p>
            <a:pPr algn="ctr"/>
            <a:r>
              <a:rPr lang="it-IT" sz="4000" b="1" dirty="0">
                <a:solidFill>
                  <a:srgbClr val="002060"/>
                </a:solidFill>
                <a:latin typeface="Garamond" panose="02020404030301010803" pitchFamily="18" charset="0"/>
              </a:rPr>
              <a:t>valutazione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46923DE-BB5D-AC8F-6E48-F41E400026DA}"/>
              </a:ext>
            </a:extLst>
          </p:cNvPr>
          <p:cNvSpPr txBox="1"/>
          <p:nvPr/>
        </p:nvSpPr>
        <p:spPr>
          <a:xfrm>
            <a:off x="6225583" y="1545283"/>
            <a:ext cx="10858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dirty="0">
                <a:solidFill>
                  <a:srgbClr val="002060"/>
                </a:solidFill>
                <a:latin typeface="Garamond" panose="02020404030301010803" pitchFamily="18" charset="0"/>
              </a:rPr>
              <a:t>Voti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CCD40ED-6568-20AA-F21B-B0F8BD9C31BD}"/>
              </a:ext>
            </a:extLst>
          </p:cNvPr>
          <p:cNvSpPr txBox="1"/>
          <p:nvPr/>
        </p:nvSpPr>
        <p:spPr>
          <a:xfrm>
            <a:off x="10245665" y="1497982"/>
            <a:ext cx="12287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dirty="0">
                <a:solidFill>
                  <a:srgbClr val="002060"/>
                </a:solidFill>
                <a:latin typeface="Garamond" panose="02020404030301010803" pitchFamily="18" charset="0"/>
              </a:rPr>
              <a:t>Esami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6CD5281-F2FE-8A3B-FAB7-EF65D1182D5E}"/>
              </a:ext>
            </a:extLst>
          </p:cNvPr>
          <p:cNvSpPr txBox="1"/>
          <p:nvPr/>
        </p:nvSpPr>
        <p:spPr>
          <a:xfrm>
            <a:off x="4998101" y="944879"/>
            <a:ext cx="35863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dirty="0">
                <a:solidFill>
                  <a:srgbClr val="002060"/>
                </a:solidFill>
                <a:latin typeface="Garamond" panose="02020404030301010803" pitchFamily="18" charset="0"/>
              </a:rPr>
              <a:t>Risultati scolastici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DE4487C-1FFB-FE82-7DCC-8CC5E173BC72}"/>
              </a:ext>
            </a:extLst>
          </p:cNvPr>
          <p:cNvSpPr txBox="1"/>
          <p:nvPr/>
        </p:nvSpPr>
        <p:spPr>
          <a:xfrm>
            <a:off x="8690711" y="517967"/>
            <a:ext cx="15457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dirty="0">
                <a:solidFill>
                  <a:srgbClr val="002060"/>
                </a:solidFill>
                <a:latin typeface="Garamond" panose="02020404030301010803" pitchFamily="18" charset="0"/>
              </a:rPr>
              <a:t>Compiti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161AF10-ABC9-1585-8418-A9671D90DAC9}"/>
              </a:ext>
            </a:extLst>
          </p:cNvPr>
          <p:cNvSpPr txBox="1"/>
          <p:nvPr/>
        </p:nvSpPr>
        <p:spPr>
          <a:xfrm>
            <a:off x="8248312" y="1032912"/>
            <a:ext cx="28717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dirty="0">
                <a:solidFill>
                  <a:srgbClr val="002060"/>
                </a:solidFill>
                <a:latin typeface="Garamond" panose="02020404030301010803" pitchFamily="18" charset="0"/>
              </a:rPr>
              <a:t>Test standardizzati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4A68C2D-C45A-5684-D70A-1C6A14421805}"/>
              </a:ext>
            </a:extLst>
          </p:cNvPr>
          <p:cNvSpPr txBox="1"/>
          <p:nvPr/>
        </p:nvSpPr>
        <p:spPr>
          <a:xfrm>
            <a:off x="7864928" y="142703"/>
            <a:ext cx="12382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dirty="0">
                <a:solidFill>
                  <a:srgbClr val="002060"/>
                </a:solidFill>
                <a:latin typeface="Garamond" panose="02020404030301010803" pitchFamily="18" charset="0"/>
              </a:rPr>
              <a:t>Pagella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79B4D105-C327-2DF0-B4A1-EF27DF2B712E}"/>
              </a:ext>
            </a:extLst>
          </p:cNvPr>
          <p:cNvSpPr txBox="1"/>
          <p:nvPr/>
        </p:nvSpPr>
        <p:spPr>
          <a:xfrm>
            <a:off x="5123776" y="5097871"/>
            <a:ext cx="56418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dirty="0">
                <a:solidFill>
                  <a:schemeClr val="bg1"/>
                </a:solidFill>
                <a:latin typeface="Garamond" panose="02020404030301010803" pitchFamily="18" charset="0"/>
              </a:rPr>
              <a:t>Competenze cognitive e socio-emotive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2125FF16-DAB2-96F4-DC98-557CC7A25691}"/>
              </a:ext>
            </a:extLst>
          </p:cNvPr>
          <p:cNvSpPr txBox="1"/>
          <p:nvPr/>
        </p:nvSpPr>
        <p:spPr>
          <a:xfrm>
            <a:off x="6096000" y="4443147"/>
            <a:ext cx="22215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dirty="0">
                <a:solidFill>
                  <a:schemeClr val="bg1"/>
                </a:solidFill>
                <a:latin typeface="Garamond" panose="02020404030301010803" pitchFamily="18" charset="0"/>
              </a:rPr>
              <a:t>Motivazione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D137CEC7-91E4-D4BD-A610-D8086C7AF384}"/>
              </a:ext>
            </a:extLst>
          </p:cNvPr>
          <p:cNvSpPr txBox="1"/>
          <p:nvPr/>
        </p:nvSpPr>
        <p:spPr>
          <a:xfrm>
            <a:off x="8884333" y="4115379"/>
            <a:ext cx="22215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dirty="0">
                <a:solidFill>
                  <a:schemeClr val="bg1"/>
                </a:solidFill>
                <a:latin typeface="Garamond" panose="02020404030301010803" pitchFamily="18" charset="0"/>
              </a:rPr>
              <a:t>Creatività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114E30E7-98F2-E6B1-A899-018A623A0011}"/>
              </a:ext>
            </a:extLst>
          </p:cNvPr>
          <p:cNvSpPr txBox="1"/>
          <p:nvPr/>
        </p:nvSpPr>
        <p:spPr>
          <a:xfrm>
            <a:off x="5004935" y="3152180"/>
            <a:ext cx="40914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dirty="0">
                <a:solidFill>
                  <a:schemeClr val="bg1"/>
                </a:solidFill>
                <a:latin typeface="Garamond" panose="02020404030301010803" pitchFamily="18" charset="0"/>
              </a:rPr>
              <a:t>Capacità relazionali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0C5FC76D-9805-764B-75CC-89B02ECD0276}"/>
              </a:ext>
            </a:extLst>
          </p:cNvPr>
          <p:cNvSpPr txBox="1"/>
          <p:nvPr/>
        </p:nvSpPr>
        <p:spPr>
          <a:xfrm>
            <a:off x="6402955" y="3741558"/>
            <a:ext cx="29505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dirty="0">
                <a:solidFill>
                  <a:schemeClr val="bg1"/>
                </a:solidFill>
                <a:latin typeface="Garamond" panose="02020404030301010803" pitchFamily="18" charset="0"/>
              </a:rPr>
              <a:t>Pensiero critico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5F8DB5C0-EED3-3059-0E0C-CFD99CA03D5B}"/>
              </a:ext>
            </a:extLst>
          </p:cNvPr>
          <p:cNvSpPr txBox="1"/>
          <p:nvPr/>
        </p:nvSpPr>
        <p:spPr>
          <a:xfrm>
            <a:off x="7478033" y="5829982"/>
            <a:ext cx="40914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dirty="0">
                <a:solidFill>
                  <a:schemeClr val="bg1"/>
                </a:solidFill>
                <a:latin typeface="Garamond" panose="02020404030301010803" pitchFamily="18" charset="0"/>
              </a:rPr>
              <a:t>Strategie di apprendimento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C744CBCF-8BD8-4B4F-23CE-B38538B4278F}"/>
              </a:ext>
            </a:extLst>
          </p:cNvPr>
          <p:cNvSpPr txBox="1"/>
          <p:nvPr/>
        </p:nvSpPr>
        <p:spPr>
          <a:xfrm>
            <a:off x="7203055" y="2469722"/>
            <a:ext cx="40914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dirty="0">
                <a:solidFill>
                  <a:schemeClr val="bg1"/>
                </a:solidFill>
                <a:latin typeface="Garamond" panose="02020404030301010803" pitchFamily="18" charset="0"/>
              </a:rPr>
              <a:t>Impegno e perseveranza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1D0297F8-FA97-0942-714B-72DA828EEF91}"/>
              </a:ext>
            </a:extLst>
          </p:cNvPr>
          <p:cNvSpPr txBox="1"/>
          <p:nvPr/>
        </p:nvSpPr>
        <p:spPr>
          <a:xfrm>
            <a:off x="8822359" y="58379"/>
            <a:ext cx="35863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dirty="0">
                <a:solidFill>
                  <a:srgbClr val="002060"/>
                </a:solidFill>
                <a:latin typeface="Garamond" panose="02020404030301010803" pitchFamily="18" charset="0"/>
              </a:rPr>
              <a:t>Questionari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04591016-3408-A9C0-94B5-F6A81FE9D5A6}"/>
              </a:ext>
            </a:extLst>
          </p:cNvPr>
          <p:cNvSpPr txBox="1"/>
          <p:nvPr/>
        </p:nvSpPr>
        <p:spPr>
          <a:xfrm>
            <a:off x="5257800" y="459009"/>
            <a:ext cx="31239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dirty="0">
                <a:solidFill>
                  <a:srgbClr val="002060"/>
                </a:solidFill>
                <a:latin typeface="Garamond" panose="02020404030301010803" pitchFamily="18" charset="0"/>
              </a:rPr>
              <a:t>Interrogazioni</a:t>
            </a:r>
          </a:p>
        </p:txBody>
      </p:sp>
      <p:sp>
        <p:nvSpPr>
          <p:cNvPr id="2" name="object 3">
            <a:extLst>
              <a:ext uri="{FF2B5EF4-FFF2-40B4-BE49-F238E27FC236}">
                <a16:creationId xmlns:a16="http://schemas.microsoft.com/office/drawing/2014/main" id="{16ED1938-F51A-F172-9BBF-85DF4137ACB4}"/>
              </a:ext>
            </a:extLst>
          </p:cNvPr>
          <p:cNvSpPr txBox="1"/>
          <p:nvPr/>
        </p:nvSpPr>
        <p:spPr>
          <a:xfrm>
            <a:off x="5399914" y="6358839"/>
            <a:ext cx="150812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a</a:t>
            </a:r>
            <a:r>
              <a:rPr sz="1200" spc="-20" dirty="0">
                <a:solidFill>
                  <a:srgbClr val="88888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cura</a:t>
            </a:r>
            <a:r>
              <a:rPr sz="1200" spc="5" dirty="0">
                <a:solidFill>
                  <a:srgbClr val="88888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di</a:t>
            </a:r>
            <a:r>
              <a:rPr sz="1200" spc="-10" dirty="0">
                <a:solidFill>
                  <a:srgbClr val="88888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G.</a:t>
            </a:r>
            <a:r>
              <a:rPr sz="1200" spc="-5" dirty="0">
                <a:solidFill>
                  <a:srgbClr val="888888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888888"/>
                </a:solidFill>
                <a:latin typeface="Calibri"/>
                <a:cs typeface="Calibri"/>
              </a:rPr>
              <a:t>Bocchinfuso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3" name="object 5">
            <a:extLst>
              <a:ext uri="{FF2B5EF4-FFF2-40B4-BE49-F238E27FC236}">
                <a16:creationId xmlns:a16="http://schemas.microsoft.com/office/drawing/2014/main" id="{26E7BF9C-D7AE-8D8F-91E1-5288711DB403}"/>
              </a:ext>
            </a:extLst>
          </p:cNvPr>
          <p:cNvSpPr txBox="1"/>
          <p:nvPr/>
        </p:nvSpPr>
        <p:spPr>
          <a:xfrm>
            <a:off x="1892301" y="6362701"/>
            <a:ext cx="172309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200" spc="-35" dirty="0">
                <a:solidFill>
                  <a:srgbClr val="888888"/>
                </a:solidFill>
                <a:latin typeface="Calibri"/>
                <a:cs typeface="Calibri"/>
              </a:rPr>
              <a:t>Venerdì 23 maggio</a:t>
            </a:r>
            <a:r>
              <a:rPr sz="1200" spc="-35" dirty="0">
                <a:solidFill>
                  <a:srgbClr val="888888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888888"/>
                </a:solidFill>
                <a:latin typeface="Calibri"/>
                <a:cs typeface="Calibri"/>
              </a:rPr>
              <a:t>2025</a:t>
            </a:r>
            <a:endParaRPr sz="1200" dirty="0">
              <a:latin typeface="Calibri"/>
              <a:cs typeface="Calibri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2E02B4D-4893-4F87-5808-9D1B0A4B2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58" y="117063"/>
            <a:ext cx="1274174" cy="603556"/>
          </a:xfrm>
          <a:prstGeom prst="rect">
            <a:avLst/>
          </a:prstGeom>
        </p:spPr>
      </p:pic>
      <p:sp>
        <p:nvSpPr>
          <p:cNvPr id="8" name="Ovale 7">
            <a:extLst>
              <a:ext uri="{FF2B5EF4-FFF2-40B4-BE49-F238E27FC236}">
                <a16:creationId xmlns:a16="http://schemas.microsoft.com/office/drawing/2014/main" id="{0A2563B8-F423-F675-AD1E-AE05F3C52E4D}"/>
              </a:ext>
            </a:extLst>
          </p:cNvPr>
          <p:cNvSpPr/>
          <p:nvPr/>
        </p:nvSpPr>
        <p:spPr>
          <a:xfrm>
            <a:off x="31720" y="6377449"/>
            <a:ext cx="505755" cy="42248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/>
              <a:t>1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9198F72-4615-E71D-EE0C-438F7021C567}"/>
              </a:ext>
            </a:extLst>
          </p:cNvPr>
          <p:cNvSpPr txBox="1"/>
          <p:nvPr/>
        </p:nvSpPr>
        <p:spPr>
          <a:xfrm>
            <a:off x="3362184" y="2813931"/>
            <a:ext cx="5166360" cy="95410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chemeClr val="bg1"/>
                </a:solidFill>
                <a:latin typeface="Garamond" panose="02020404030301010803" pitchFamily="18" charset="0"/>
              </a:rPr>
              <a:t>Come posso ripensare la mia pratica valutativa per renderla orientativa?</a:t>
            </a:r>
          </a:p>
        </p:txBody>
      </p:sp>
      <p:pic>
        <p:nvPicPr>
          <p:cNvPr id="9" name="Elemento grafico 8" descr="Badge Punto interrogativo con riempimento a tinta unita">
            <a:extLst>
              <a:ext uri="{FF2B5EF4-FFF2-40B4-BE49-F238E27FC236}">
                <a16:creationId xmlns:a16="http://schemas.microsoft.com/office/drawing/2014/main" id="{647840AD-1A4E-CF0E-1F04-6FCF8D339EA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3454" y="1925002"/>
            <a:ext cx="2637693" cy="2637693"/>
          </a:xfrm>
          <a:prstGeom prst="rect">
            <a:avLst/>
          </a:prstGeom>
        </p:spPr>
      </p:pic>
      <p:pic>
        <p:nvPicPr>
          <p:cNvPr id="16" name="Elemento grafico 15" descr="Badge Punto interrogativo con riempimento a tinta unita">
            <a:extLst>
              <a:ext uri="{FF2B5EF4-FFF2-40B4-BE49-F238E27FC236}">
                <a16:creationId xmlns:a16="http://schemas.microsoft.com/office/drawing/2014/main" id="{A5F4252C-3841-1BEA-70FD-61CDA057339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54219" y="1911432"/>
            <a:ext cx="2637693" cy="263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862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1" grpId="0"/>
      <p:bldP spid="12" grpId="0"/>
      <p:bldP spid="13" grpId="0"/>
      <p:bldP spid="14" grpId="0"/>
      <p:bldP spid="15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1F9274-68F2-EF8F-F5C8-40FB212595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65" name="Text Box 29">
            <a:extLst>
              <a:ext uri="{FF2B5EF4-FFF2-40B4-BE49-F238E27FC236}">
                <a16:creationId xmlns:a16="http://schemas.microsoft.com/office/drawing/2014/main" id="{AC57F0DF-6333-DB81-AE75-F48DD8DC96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45" y="158557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2800" b="1" dirty="0">
                <a:solidFill>
                  <a:srgbClr val="002060"/>
                </a:solidFill>
                <a:latin typeface="Garamond" panose="02020404030301010803" pitchFamily="18" charset="0"/>
              </a:rPr>
              <a:t>RIFERIMENTI NORMATIVI E DI CONTESTI</a:t>
            </a:r>
          </a:p>
        </p:txBody>
      </p:sp>
      <p:sp>
        <p:nvSpPr>
          <p:cNvPr id="27680" name="Google Shape;90;p1">
            <a:extLst>
              <a:ext uri="{FF2B5EF4-FFF2-40B4-BE49-F238E27FC236}">
                <a16:creationId xmlns:a16="http://schemas.microsoft.com/office/drawing/2014/main" id="{8D64EE2B-6B18-FAA7-7D1B-FE3B59A818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6415091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Clr>
                <a:srgbClr val="898989"/>
              </a:buClr>
              <a:buSzPts val="1200"/>
              <a:buFont typeface="Calibri" panose="020F0502020204030204" pitchFamily="34" charset="0"/>
              <a:buNone/>
            </a:pPr>
            <a:r>
              <a:rPr lang="en-US" altLang="it-IT" sz="1200">
                <a:solidFill>
                  <a:srgbClr val="898989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a  cura di G. Bocchinfuso </a:t>
            </a:r>
            <a:endParaRPr lang="it-IT" altLang="it-IT"/>
          </a:p>
        </p:txBody>
      </p:sp>
      <p:sp>
        <p:nvSpPr>
          <p:cNvPr id="2" name="Google Shape;89;p1">
            <a:extLst>
              <a:ext uri="{FF2B5EF4-FFF2-40B4-BE49-F238E27FC236}">
                <a16:creationId xmlns:a16="http://schemas.microsoft.com/office/drawing/2014/main" id="{DD820495-E62D-DC1D-054B-A77BA0479B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4393" y="641509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>
                <a:srgbClr val="898989"/>
              </a:buClr>
              <a:buSzPts val="1200"/>
              <a:buFont typeface="Calibri" panose="020F0502020204030204" pitchFamily="34" charset="0"/>
              <a:buNone/>
            </a:pPr>
            <a:r>
              <a:rPr lang="en-US" altLang="it-IT" sz="1200" dirty="0">
                <a:solidFill>
                  <a:srgbClr val="898989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Venerdì 23 maggio 2025</a:t>
            </a:r>
            <a:endParaRPr lang="it-IT" alt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E31ACD6-0DAC-F0D5-FDF7-7D20C8F74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58" y="117063"/>
            <a:ext cx="1274174" cy="603556"/>
          </a:xfrm>
          <a:prstGeom prst="rect">
            <a:avLst/>
          </a:prstGeom>
        </p:spPr>
      </p:pic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3F4C824B-0B29-D277-B295-44C71EE90004}"/>
              </a:ext>
            </a:extLst>
          </p:cNvPr>
          <p:cNvCxnSpPr>
            <a:cxnSpLocks/>
          </p:cNvCxnSpPr>
          <p:nvPr/>
        </p:nvCxnSpPr>
        <p:spPr>
          <a:xfrm>
            <a:off x="239151" y="962046"/>
            <a:ext cx="11732455" cy="0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DDEB3BEF-A53F-6D16-9B3A-207AF6F6F8EF}"/>
              </a:ext>
            </a:extLst>
          </p:cNvPr>
          <p:cNvCxnSpPr/>
          <p:nvPr/>
        </p:nvCxnSpPr>
        <p:spPr>
          <a:xfrm>
            <a:off x="239151" y="868099"/>
            <a:ext cx="11732455" cy="0"/>
          </a:xfrm>
          <a:prstGeom prst="line">
            <a:avLst/>
          </a:prstGeom>
          <a:ln w="317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magine 8">
            <a:extLst>
              <a:ext uri="{FF2B5EF4-FFF2-40B4-BE49-F238E27FC236}">
                <a16:creationId xmlns:a16="http://schemas.microsoft.com/office/drawing/2014/main" id="{E923E424-7DBB-9981-2FD3-7B49C997B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7048" y="1387236"/>
            <a:ext cx="6043925" cy="430235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3925821-C2A8-18FC-02EC-113F235EB30B}"/>
              </a:ext>
            </a:extLst>
          </p:cNvPr>
          <p:cNvSpPr txBox="1"/>
          <p:nvPr/>
        </p:nvSpPr>
        <p:spPr>
          <a:xfrm>
            <a:off x="181028" y="1387236"/>
            <a:ext cx="561486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SzPct val="70000"/>
              <a:buFont typeface="Wingdings" panose="05000000000000000000" pitchFamily="2" charset="2"/>
              <a:buChar char="q"/>
            </a:pPr>
            <a:r>
              <a:rPr lang="it-IT" sz="2400" b="1" dirty="0">
                <a:solidFill>
                  <a:srgbClr val="002060"/>
                </a:solidFill>
                <a:latin typeface="Garamond" panose="02020404030301010803" pitchFamily="18" charset="0"/>
              </a:rPr>
              <a:t>D.M. n. 328/2022</a:t>
            </a:r>
            <a:r>
              <a:rPr lang="it-IT" sz="2400" dirty="0">
                <a:solidFill>
                  <a:srgbClr val="002060"/>
                </a:solidFill>
                <a:latin typeface="Garamond" panose="02020404030301010803" pitchFamily="18" charset="0"/>
              </a:rPr>
              <a:t>: </a:t>
            </a:r>
          </a:p>
          <a:p>
            <a:pPr algn="just">
              <a:buSzPct val="70000"/>
            </a:pPr>
            <a:r>
              <a:rPr lang="it-IT" sz="2400" dirty="0">
                <a:solidFill>
                  <a:srgbClr val="002060"/>
                </a:solidFill>
                <a:latin typeface="Garamond" panose="02020404030301010803" pitchFamily="18" charset="0"/>
              </a:rPr>
              <a:t>    Linee guida per l’orientamento permanente</a:t>
            </a:r>
          </a:p>
          <a:p>
            <a:pPr marL="342900" indent="-342900" algn="just">
              <a:buSzPct val="70000"/>
              <a:buFont typeface="Wingdings" panose="05000000000000000000" pitchFamily="2" charset="2"/>
              <a:buChar char="q"/>
            </a:pPr>
            <a:endParaRPr lang="it-IT" sz="2400" dirty="0"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pPr marL="342900" indent="-342900" algn="just">
              <a:buSzPct val="70000"/>
              <a:buFont typeface="Wingdings" panose="05000000000000000000" pitchFamily="2" charset="2"/>
              <a:buChar char="q"/>
            </a:pPr>
            <a:r>
              <a:rPr lang="it-IT" sz="2400" b="1" dirty="0">
                <a:solidFill>
                  <a:srgbClr val="002060"/>
                </a:solidFill>
                <a:latin typeface="Garamond" panose="02020404030301010803" pitchFamily="18" charset="0"/>
              </a:rPr>
              <a:t>Legge n. 107/2015</a:t>
            </a:r>
            <a:r>
              <a:rPr lang="it-IT" sz="2400" dirty="0">
                <a:solidFill>
                  <a:srgbClr val="002060"/>
                </a:solidFill>
                <a:latin typeface="Garamond" panose="02020404030301010803" pitchFamily="18" charset="0"/>
              </a:rPr>
              <a:t>: </a:t>
            </a:r>
          </a:p>
          <a:p>
            <a:pPr marL="365125" indent="-365125" algn="just">
              <a:buSzPct val="70000"/>
            </a:pPr>
            <a:r>
              <a:rPr lang="it-IT" sz="2400" dirty="0">
                <a:solidFill>
                  <a:srgbClr val="002060"/>
                </a:solidFill>
                <a:latin typeface="Garamond" panose="02020404030301010803" pitchFamily="18" charset="0"/>
              </a:rPr>
              <a:t>     Valorizzazione delle competenze,   personalizzazione dei percorsi</a:t>
            </a:r>
          </a:p>
          <a:p>
            <a:pPr marL="342900" indent="-342900" algn="just">
              <a:buSzPct val="70000"/>
              <a:buFont typeface="Wingdings" panose="05000000000000000000" pitchFamily="2" charset="2"/>
              <a:buChar char="q"/>
            </a:pPr>
            <a:endParaRPr lang="it-IT" sz="2400" dirty="0"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pPr marL="342900" indent="-342900" algn="just">
              <a:buSzPct val="70000"/>
              <a:buFont typeface="Wingdings" panose="05000000000000000000" pitchFamily="2" charset="2"/>
              <a:buChar char="q"/>
            </a:pPr>
            <a:r>
              <a:rPr lang="it-IT" sz="2400" b="1" i="1" dirty="0">
                <a:solidFill>
                  <a:srgbClr val="002060"/>
                </a:solidFill>
                <a:latin typeface="Garamond" panose="02020404030301010803" pitchFamily="18" charset="0"/>
              </a:rPr>
              <a:t>Linee guida </a:t>
            </a:r>
            <a:r>
              <a:rPr lang="it-IT" sz="2400" dirty="0">
                <a:solidFill>
                  <a:srgbClr val="002060"/>
                </a:solidFill>
                <a:latin typeface="Garamond" panose="02020404030301010803" pitchFamily="18" charset="0"/>
              </a:rPr>
              <a:t>per il nuovo orientamento nella scuola secondaria (PNRR)</a:t>
            </a:r>
          </a:p>
          <a:p>
            <a:pPr marL="342900" indent="-342900" algn="just">
              <a:buSzPct val="70000"/>
              <a:buFont typeface="Wingdings" panose="05000000000000000000" pitchFamily="2" charset="2"/>
              <a:buChar char="q"/>
            </a:pPr>
            <a:endParaRPr lang="it-IT" sz="2400" dirty="0"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pPr marL="342900" indent="-342900" algn="just">
              <a:buSzPct val="70000"/>
              <a:buFont typeface="Wingdings" panose="05000000000000000000" pitchFamily="2" charset="2"/>
              <a:buChar char="q"/>
            </a:pPr>
            <a:r>
              <a:rPr lang="it-IT" sz="2400" b="1" dirty="0">
                <a:solidFill>
                  <a:srgbClr val="002060"/>
                </a:solidFill>
                <a:latin typeface="Garamond" panose="02020404030301010803" pitchFamily="18" charset="0"/>
              </a:rPr>
              <a:t>Centralità del PCTO</a:t>
            </a:r>
            <a:r>
              <a:rPr lang="it-IT" sz="2400" dirty="0">
                <a:solidFill>
                  <a:srgbClr val="002060"/>
                </a:solidFill>
                <a:latin typeface="Garamond" panose="02020404030301010803" pitchFamily="18" charset="0"/>
              </a:rPr>
              <a:t>, dell’educazione alle scelte e del Curricolo orientativo</a:t>
            </a:r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91F11645-4249-61B0-5B0E-B1EB71A58BF6}"/>
              </a:ext>
            </a:extLst>
          </p:cNvPr>
          <p:cNvSpPr/>
          <p:nvPr/>
        </p:nvSpPr>
        <p:spPr>
          <a:xfrm>
            <a:off x="31720" y="6377449"/>
            <a:ext cx="528719" cy="42248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0274688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D8502-2F6C-1BFF-6F48-24E7CCF78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65" name="Text Box 29">
            <a:extLst>
              <a:ext uri="{FF2B5EF4-FFF2-40B4-BE49-F238E27FC236}">
                <a16:creationId xmlns:a16="http://schemas.microsoft.com/office/drawing/2014/main" id="{39897618-4107-29A8-08EC-F448EFFDF9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7301" y="202251"/>
            <a:ext cx="96350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2800" b="1" dirty="0">
                <a:solidFill>
                  <a:srgbClr val="002060"/>
                </a:solidFill>
                <a:latin typeface="Garamond" panose="02020404030301010803" pitchFamily="18" charset="0"/>
              </a:rPr>
              <a:t>LE FUNZIONI DELLA VALUTAZIONE ORIENTATIVA</a:t>
            </a:r>
          </a:p>
        </p:txBody>
      </p:sp>
      <p:sp>
        <p:nvSpPr>
          <p:cNvPr id="27680" name="Google Shape;90;p1">
            <a:extLst>
              <a:ext uri="{FF2B5EF4-FFF2-40B4-BE49-F238E27FC236}">
                <a16:creationId xmlns:a16="http://schemas.microsoft.com/office/drawing/2014/main" id="{464F701B-ED4E-875E-480E-F1C103B76E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6415091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Clr>
                <a:srgbClr val="898989"/>
              </a:buClr>
              <a:buSzPts val="1200"/>
              <a:buFont typeface="Calibri" panose="020F0502020204030204" pitchFamily="34" charset="0"/>
              <a:buNone/>
            </a:pPr>
            <a:r>
              <a:rPr lang="en-US" altLang="it-IT" sz="1200">
                <a:solidFill>
                  <a:srgbClr val="898989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a  cura di G. Bocchinfuso </a:t>
            </a:r>
            <a:endParaRPr lang="it-IT" altLang="it-IT"/>
          </a:p>
        </p:txBody>
      </p:sp>
      <p:sp>
        <p:nvSpPr>
          <p:cNvPr id="2" name="Google Shape;89;p1">
            <a:extLst>
              <a:ext uri="{FF2B5EF4-FFF2-40B4-BE49-F238E27FC236}">
                <a16:creationId xmlns:a16="http://schemas.microsoft.com/office/drawing/2014/main" id="{71853D6F-B0AF-79D1-0355-372AD50A9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4393" y="641509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>
                <a:srgbClr val="898989"/>
              </a:buClr>
              <a:buSzPts val="1200"/>
              <a:buFont typeface="Calibri" panose="020F0502020204030204" pitchFamily="34" charset="0"/>
              <a:buNone/>
            </a:pPr>
            <a:r>
              <a:rPr lang="en-US" altLang="it-IT" sz="1200" dirty="0">
                <a:solidFill>
                  <a:srgbClr val="898989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Venerdì 23 maggio 2025</a:t>
            </a:r>
            <a:endParaRPr lang="it-IT" alt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828CD4A-A8C9-3379-7181-CF86D30F7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58" y="117063"/>
            <a:ext cx="1274174" cy="603556"/>
          </a:xfrm>
          <a:prstGeom prst="rect">
            <a:avLst/>
          </a:prstGeom>
        </p:spPr>
      </p:pic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E0685015-37A4-6D3C-2A72-A0B2ED7E73B6}"/>
              </a:ext>
            </a:extLst>
          </p:cNvPr>
          <p:cNvCxnSpPr>
            <a:cxnSpLocks/>
          </p:cNvCxnSpPr>
          <p:nvPr/>
        </p:nvCxnSpPr>
        <p:spPr>
          <a:xfrm>
            <a:off x="239151" y="962046"/>
            <a:ext cx="11732455" cy="0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CFCE4B9F-997A-6A9B-2217-9B2725322145}"/>
              </a:ext>
            </a:extLst>
          </p:cNvPr>
          <p:cNvCxnSpPr/>
          <p:nvPr/>
        </p:nvCxnSpPr>
        <p:spPr>
          <a:xfrm>
            <a:off x="239151" y="868099"/>
            <a:ext cx="11732455" cy="0"/>
          </a:xfrm>
          <a:prstGeom prst="line">
            <a:avLst/>
          </a:prstGeom>
          <a:ln w="317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0664B91-D889-BB65-4937-E6F658E267BD}"/>
              </a:ext>
            </a:extLst>
          </p:cNvPr>
          <p:cNvSpPr txBox="1"/>
          <p:nvPr/>
        </p:nvSpPr>
        <p:spPr>
          <a:xfrm>
            <a:off x="181027" y="1387236"/>
            <a:ext cx="608028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SzPct val="70000"/>
              <a:buFont typeface="Wingdings" panose="05000000000000000000" pitchFamily="2" charset="2"/>
              <a:buChar char="q"/>
            </a:pPr>
            <a:r>
              <a:rPr lang="it-IT" sz="2400" b="1" dirty="0">
                <a:solidFill>
                  <a:srgbClr val="002060"/>
                </a:solidFill>
                <a:latin typeface="Garamond" panose="02020404030301010803" pitchFamily="18" charset="0"/>
              </a:rPr>
              <a:t>Diagnostica</a:t>
            </a:r>
            <a:r>
              <a:rPr lang="it-IT" sz="2400" dirty="0">
                <a:solidFill>
                  <a:srgbClr val="002060"/>
                </a:solidFill>
                <a:latin typeface="Garamond" panose="02020404030301010803" pitchFamily="18" charset="0"/>
              </a:rPr>
              <a:t>: comprende chi è lo studente, quali sono i suoi punti di forza e le sue aree di miglioramento</a:t>
            </a:r>
          </a:p>
          <a:p>
            <a:pPr marL="342900" indent="-342900" algn="just">
              <a:buSzPct val="70000"/>
              <a:buFont typeface="Wingdings" panose="05000000000000000000" pitchFamily="2" charset="2"/>
              <a:buChar char="q"/>
            </a:pPr>
            <a:endParaRPr lang="it-IT" sz="2400" dirty="0"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pPr marL="342900" indent="-342900" algn="just">
              <a:buSzPct val="70000"/>
              <a:buFont typeface="Wingdings" panose="05000000000000000000" pitchFamily="2" charset="2"/>
              <a:buChar char="q"/>
            </a:pPr>
            <a:r>
              <a:rPr lang="it-IT" sz="2400" b="1" dirty="0">
                <a:solidFill>
                  <a:srgbClr val="002060"/>
                </a:solidFill>
                <a:latin typeface="Garamond" panose="02020404030301010803" pitchFamily="18" charset="0"/>
              </a:rPr>
              <a:t>Formativa</a:t>
            </a:r>
            <a:r>
              <a:rPr lang="it-IT" sz="2400" dirty="0">
                <a:solidFill>
                  <a:srgbClr val="002060"/>
                </a:solidFill>
                <a:latin typeface="Garamond" panose="02020404030301010803" pitchFamily="18" charset="0"/>
              </a:rPr>
              <a:t>: restituisce feedback utili al miglioramento</a:t>
            </a:r>
          </a:p>
          <a:p>
            <a:pPr marL="342900" indent="-342900" algn="just">
              <a:buSzPct val="70000"/>
              <a:buFont typeface="Wingdings" panose="05000000000000000000" pitchFamily="2" charset="2"/>
              <a:buChar char="q"/>
            </a:pPr>
            <a:endParaRPr lang="it-IT" sz="2400" dirty="0"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pPr marL="342900" indent="-342900" algn="just">
              <a:buSzPct val="70000"/>
              <a:buFont typeface="Wingdings" panose="05000000000000000000" pitchFamily="2" charset="2"/>
              <a:buChar char="q"/>
            </a:pPr>
            <a:r>
              <a:rPr lang="it-IT" sz="2400" b="1" dirty="0">
                <a:solidFill>
                  <a:srgbClr val="002060"/>
                </a:solidFill>
                <a:latin typeface="Garamond" panose="02020404030301010803" pitchFamily="18" charset="0"/>
              </a:rPr>
              <a:t>Orientativa</a:t>
            </a:r>
            <a:r>
              <a:rPr lang="it-IT" sz="2400" dirty="0">
                <a:solidFill>
                  <a:srgbClr val="002060"/>
                </a:solidFill>
                <a:latin typeface="Garamond" panose="02020404030301010803" pitchFamily="18" charset="0"/>
              </a:rPr>
              <a:t>: accompagna nelle scelte future e nella costruzione dell’identità</a:t>
            </a:r>
          </a:p>
          <a:p>
            <a:pPr marL="342900" indent="-342900" algn="just">
              <a:buSzPct val="70000"/>
              <a:buFont typeface="Wingdings" panose="05000000000000000000" pitchFamily="2" charset="2"/>
              <a:buChar char="q"/>
            </a:pPr>
            <a:endParaRPr lang="it-IT" sz="2400" dirty="0"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pPr marL="342900" indent="-342900" algn="just">
              <a:buSzPct val="70000"/>
              <a:buFont typeface="Wingdings" panose="05000000000000000000" pitchFamily="2" charset="2"/>
              <a:buChar char="q"/>
            </a:pPr>
            <a:r>
              <a:rPr lang="it-IT" sz="2400" b="1" dirty="0">
                <a:solidFill>
                  <a:srgbClr val="002060"/>
                </a:solidFill>
                <a:latin typeface="Garamond" panose="02020404030301010803" pitchFamily="18" charset="0"/>
              </a:rPr>
              <a:t>Dialogica</a:t>
            </a:r>
            <a:r>
              <a:rPr lang="it-IT" sz="2400" dirty="0">
                <a:solidFill>
                  <a:srgbClr val="002060"/>
                </a:solidFill>
                <a:latin typeface="Garamond" panose="02020404030301010803" pitchFamily="18" charset="0"/>
              </a:rPr>
              <a:t>: coinvolge studenti, famiglie e docenti in un processo condiviso</a:t>
            </a:r>
          </a:p>
        </p:txBody>
      </p:sp>
      <p:pic>
        <p:nvPicPr>
          <p:cNvPr id="6" name="Immagine 5" descr="Bambini indaffarati">
            <a:extLst>
              <a:ext uri="{FF2B5EF4-FFF2-40B4-BE49-F238E27FC236}">
                <a16:creationId xmlns:a16="http://schemas.microsoft.com/office/drawing/2014/main" id="{2A6EF204-484C-F2F2-A495-B11F3922E7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42"/>
          <a:stretch/>
        </p:blipFill>
        <p:spPr>
          <a:xfrm>
            <a:off x="6319434" y="1507951"/>
            <a:ext cx="5796000" cy="4361236"/>
          </a:xfrm>
          <a:prstGeom prst="rect">
            <a:avLst/>
          </a:prstGeom>
        </p:spPr>
      </p:pic>
      <p:sp>
        <p:nvSpPr>
          <p:cNvPr id="5" name="Ovale 4">
            <a:extLst>
              <a:ext uri="{FF2B5EF4-FFF2-40B4-BE49-F238E27FC236}">
                <a16:creationId xmlns:a16="http://schemas.microsoft.com/office/drawing/2014/main" id="{204406A1-E032-04D9-2617-12642D756396}"/>
              </a:ext>
            </a:extLst>
          </p:cNvPr>
          <p:cNvSpPr/>
          <p:nvPr/>
        </p:nvSpPr>
        <p:spPr>
          <a:xfrm>
            <a:off x="31720" y="6377449"/>
            <a:ext cx="528719" cy="42248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7799536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3C9512-49B5-5188-04E7-0EB6694AC3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65" name="Text Box 29">
            <a:extLst>
              <a:ext uri="{FF2B5EF4-FFF2-40B4-BE49-F238E27FC236}">
                <a16:creationId xmlns:a16="http://schemas.microsoft.com/office/drawing/2014/main" id="{2422BD43-A14C-4F99-FF8B-E4F92E5B9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376" y="187056"/>
            <a:ext cx="96350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2800" b="1" dirty="0">
                <a:solidFill>
                  <a:srgbClr val="002060"/>
                </a:solidFill>
                <a:latin typeface="Garamond" panose="02020404030301010803" pitchFamily="18" charset="0"/>
              </a:rPr>
              <a:t>STRUMENTI, METODOLOGIE, STRATEGIE</a:t>
            </a:r>
          </a:p>
        </p:txBody>
      </p:sp>
      <p:sp>
        <p:nvSpPr>
          <p:cNvPr id="27680" name="Google Shape;90;p1">
            <a:extLst>
              <a:ext uri="{FF2B5EF4-FFF2-40B4-BE49-F238E27FC236}">
                <a16:creationId xmlns:a16="http://schemas.microsoft.com/office/drawing/2014/main" id="{C886ABA6-D36A-A631-03F5-366BB8F935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6415091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Clr>
                <a:srgbClr val="898989"/>
              </a:buClr>
              <a:buSzPts val="1200"/>
              <a:buFont typeface="Calibri" panose="020F0502020204030204" pitchFamily="34" charset="0"/>
              <a:buNone/>
            </a:pPr>
            <a:r>
              <a:rPr lang="en-US" altLang="it-IT" sz="1200">
                <a:solidFill>
                  <a:srgbClr val="898989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a  cura di G. Bocchinfuso </a:t>
            </a:r>
            <a:endParaRPr lang="it-IT" altLang="it-IT"/>
          </a:p>
        </p:txBody>
      </p:sp>
      <p:sp>
        <p:nvSpPr>
          <p:cNvPr id="2" name="Google Shape;89;p1">
            <a:extLst>
              <a:ext uri="{FF2B5EF4-FFF2-40B4-BE49-F238E27FC236}">
                <a16:creationId xmlns:a16="http://schemas.microsoft.com/office/drawing/2014/main" id="{3AD9BD05-5983-96D4-3071-8C933D231B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4393" y="641509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>
                <a:srgbClr val="898989"/>
              </a:buClr>
              <a:buSzPts val="1200"/>
              <a:buFont typeface="Calibri" panose="020F0502020204030204" pitchFamily="34" charset="0"/>
              <a:buNone/>
            </a:pPr>
            <a:r>
              <a:rPr lang="en-US" altLang="it-IT" sz="1200" dirty="0">
                <a:solidFill>
                  <a:srgbClr val="898989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Venerdì 23 maggio 2025</a:t>
            </a:r>
            <a:endParaRPr lang="it-IT" alt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86F0B22-E25A-C3CB-F67D-2ECFD66FA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58" y="117063"/>
            <a:ext cx="1274174" cy="603556"/>
          </a:xfrm>
          <a:prstGeom prst="rect">
            <a:avLst/>
          </a:prstGeom>
        </p:spPr>
      </p:pic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08377696-E42A-5903-8880-4C3955CF8D06}"/>
              </a:ext>
            </a:extLst>
          </p:cNvPr>
          <p:cNvCxnSpPr>
            <a:cxnSpLocks/>
          </p:cNvCxnSpPr>
          <p:nvPr/>
        </p:nvCxnSpPr>
        <p:spPr>
          <a:xfrm>
            <a:off x="239151" y="962046"/>
            <a:ext cx="11732455" cy="0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9E306CA7-8DD4-D8F9-87AA-7AB5C2E03F67}"/>
              </a:ext>
            </a:extLst>
          </p:cNvPr>
          <p:cNvCxnSpPr/>
          <p:nvPr/>
        </p:nvCxnSpPr>
        <p:spPr>
          <a:xfrm>
            <a:off x="239151" y="868099"/>
            <a:ext cx="11732455" cy="0"/>
          </a:xfrm>
          <a:prstGeom prst="line">
            <a:avLst/>
          </a:prstGeom>
          <a:ln w="317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B6B46D4-AD66-55E0-91AC-C4D867227D64}"/>
              </a:ext>
            </a:extLst>
          </p:cNvPr>
          <p:cNvSpPr txBox="1"/>
          <p:nvPr/>
        </p:nvSpPr>
        <p:spPr>
          <a:xfrm>
            <a:off x="148561" y="1507951"/>
            <a:ext cx="5947439" cy="4862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SzPct val="70000"/>
              <a:buFont typeface="Wingdings" panose="05000000000000000000" pitchFamily="2" charset="2"/>
              <a:buChar char="q"/>
            </a:pPr>
            <a:r>
              <a:rPr lang="it-IT" sz="2400" dirty="0">
                <a:solidFill>
                  <a:srgbClr val="002060"/>
                </a:solidFill>
                <a:latin typeface="Garamond" panose="02020404030301010803" pitchFamily="18" charset="0"/>
              </a:rPr>
              <a:t>E-portfolio personale e delle competenze</a:t>
            </a:r>
          </a:p>
          <a:p>
            <a:pPr marL="171450" indent="-171450" algn="just">
              <a:buSzPct val="70000"/>
              <a:buFont typeface="Wingdings" panose="05000000000000000000" pitchFamily="2" charset="2"/>
              <a:buChar char="q"/>
            </a:pPr>
            <a:endParaRPr lang="it-IT" sz="1000" dirty="0"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pPr marL="342900" indent="-342900" algn="just">
              <a:buSzPct val="70000"/>
              <a:buFont typeface="Wingdings" panose="05000000000000000000" pitchFamily="2" charset="2"/>
              <a:buChar char="q"/>
            </a:pPr>
            <a:r>
              <a:rPr lang="it-IT" sz="2400" dirty="0">
                <a:solidFill>
                  <a:srgbClr val="002060"/>
                </a:solidFill>
                <a:latin typeface="Garamond" panose="02020404030301010803" pitchFamily="18" charset="0"/>
              </a:rPr>
              <a:t>Rubriche valutative con indicatori orientanti</a:t>
            </a:r>
          </a:p>
          <a:p>
            <a:pPr marL="171450" indent="-171450" algn="just">
              <a:buSzPct val="70000"/>
              <a:buFont typeface="Wingdings" panose="05000000000000000000" pitchFamily="2" charset="2"/>
              <a:buChar char="q"/>
            </a:pPr>
            <a:endParaRPr lang="it-IT" sz="1000" dirty="0"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pPr marL="342900" indent="-342900" algn="just">
              <a:buSzPct val="70000"/>
              <a:buFont typeface="Wingdings" panose="05000000000000000000" pitchFamily="2" charset="2"/>
              <a:buChar char="q"/>
            </a:pPr>
            <a:r>
              <a:rPr lang="it-IT" sz="2400" dirty="0">
                <a:solidFill>
                  <a:srgbClr val="002060"/>
                </a:solidFill>
                <a:latin typeface="Garamond" panose="02020404030301010803" pitchFamily="18" charset="0"/>
              </a:rPr>
              <a:t>Schede di autovalutazione e co-valutazione</a:t>
            </a:r>
          </a:p>
          <a:p>
            <a:pPr marL="171450" indent="-171450" algn="just">
              <a:buSzPct val="70000"/>
              <a:buFont typeface="Wingdings" panose="05000000000000000000" pitchFamily="2" charset="2"/>
              <a:buChar char="q"/>
            </a:pPr>
            <a:endParaRPr lang="it-IT" sz="1000" dirty="0"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pPr marL="342900" indent="-342900" algn="just">
              <a:buSzPct val="70000"/>
              <a:buFont typeface="Wingdings" panose="05000000000000000000" pitchFamily="2" charset="2"/>
              <a:buChar char="q"/>
            </a:pPr>
            <a:r>
              <a:rPr lang="it-IT" sz="2400" dirty="0">
                <a:solidFill>
                  <a:srgbClr val="002060"/>
                </a:solidFill>
                <a:latin typeface="Garamond" panose="02020404030301010803" pitchFamily="18" charset="0"/>
              </a:rPr>
              <a:t>Osservazione sistematica e griglie di rilevazione</a:t>
            </a:r>
          </a:p>
          <a:p>
            <a:pPr marL="171450" indent="-171450" algn="just">
              <a:buSzPct val="70000"/>
              <a:buFont typeface="Wingdings" panose="05000000000000000000" pitchFamily="2" charset="2"/>
              <a:buChar char="q"/>
            </a:pPr>
            <a:endParaRPr lang="it-IT" sz="1000" dirty="0"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pPr marL="342900" indent="-342900" algn="just">
              <a:buSzPct val="70000"/>
              <a:buFont typeface="Wingdings" panose="05000000000000000000" pitchFamily="2" charset="2"/>
              <a:buChar char="q"/>
            </a:pPr>
            <a:r>
              <a:rPr lang="it-IT" sz="2400" dirty="0">
                <a:solidFill>
                  <a:srgbClr val="002060"/>
                </a:solidFill>
                <a:latin typeface="Garamond" panose="02020404030301010803" pitchFamily="18" charset="0"/>
              </a:rPr>
              <a:t>Colloqui orientativi strutturati</a:t>
            </a:r>
          </a:p>
          <a:p>
            <a:pPr marL="171450" indent="-171450" algn="just">
              <a:buSzPct val="70000"/>
              <a:buFont typeface="Wingdings" panose="05000000000000000000" pitchFamily="2" charset="2"/>
              <a:buChar char="q"/>
            </a:pPr>
            <a:endParaRPr lang="it-IT" sz="1000" dirty="0"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pPr marL="342900" indent="-342900" algn="just">
              <a:buSzPct val="70000"/>
              <a:buFont typeface="Wingdings" panose="05000000000000000000" pitchFamily="2" charset="2"/>
              <a:buChar char="q"/>
            </a:pPr>
            <a:r>
              <a:rPr lang="it-IT" sz="2400" dirty="0">
                <a:solidFill>
                  <a:srgbClr val="002060"/>
                </a:solidFill>
                <a:latin typeface="Garamond" panose="02020404030301010803" pitchFamily="18" charset="0"/>
              </a:rPr>
              <a:t>Questionari motivazionali e attitudinali</a:t>
            </a:r>
          </a:p>
          <a:p>
            <a:pPr marL="171450" indent="-171450" algn="just">
              <a:buSzPct val="70000"/>
              <a:buFont typeface="Wingdings" panose="05000000000000000000" pitchFamily="2" charset="2"/>
              <a:buChar char="q"/>
            </a:pPr>
            <a:endParaRPr lang="it-IT" sz="1000" dirty="0"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pPr marL="342900" indent="-342900" algn="just">
              <a:buSzPct val="70000"/>
              <a:buFont typeface="Wingdings" panose="05000000000000000000" pitchFamily="2" charset="2"/>
              <a:buChar char="q"/>
            </a:pPr>
            <a:r>
              <a:rPr lang="it-IT" sz="2400" dirty="0">
                <a:solidFill>
                  <a:srgbClr val="002060"/>
                </a:solidFill>
                <a:latin typeface="Garamond" panose="02020404030301010803" pitchFamily="18" charset="0"/>
              </a:rPr>
              <a:t>Consulenze docente-studente e tra pari</a:t>
            </a:r>
          </a:p>
          <a:p>
            <a:pPr marL="171450" indent="-171450" algn="just">
              <a:buSzPct val="70000"/>
              <a:buFont typeface="Wingdings" panose="05000000000000000000" pitchFamily="2" charset="2"/>
              <a:buChar char="q"/>
            </a:pPr>
            <a:endParaRPr lang="it-IT" sz="1000" dirty="0"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pPr marL="342900" indent="-342900" algn="just">
              <a:buSzPct val="70000"/>
              <a:buFont typeface="Wingdings" panose="05000000000000000000" pitchFamily="2" charset="2"/>
              <a:buChar char="q"/>
            </a:pPr>
            <a:r>
              <a:rPr lang="it-IT" sz="2400" dirty="0">
                <a:solidFill>
                  <a:srgbClr val="002060"/>
                </a:solidFill>
                <a:latin typeface="Garamond" panose="02020404030301010803" pitchFamily="18" charset="0"/>
              </a:rPr>
              <a:t>Attività laboratoriali, simulazioni, PCTO, orientamento in uscita</a:t>
            </a:r>
          </a:p>
        </p:txBody>
      </p:sp>
      <p:pic>
        <p:nvPicPr>
          <p:cNvPr id="12" name="Immagine 11" descr="Adolescenti che usa un portatile in biblioteca">
            <a:extLst>
              <a:ext uri="{FF2B5EF4-FFF2-40B4-BE49-F238E27FC236}">
                <a16:creationId xmlns:a16="http://schemas.microsoft.com/office/drawing/2014/main" id="{D7F1D3D4-FE94-CAF4-9F80-AF2CF5C0AA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2" r="3417"/>
          <a:stretch/>
        </p:blipFill>
        <p:spPr>
          <a:xfrm>
            <a:off x="6150996" y="1601898"/>
            <a:ext cx="5940000" cy="4362245"/>
          </a:xfrm>
          <a:prstGeom prst="rect">
            <a:avLst/>
          </a:prstGeom>
        </p:spPr>
      </p:pic>
      <p:sp>
        <p:nvSpPr>
          <p:cNvPr id="4" name="Ovale 3">
            <a:extLst>
              <a:ext uri="{FF2B5EF4-FFF2-40B4-BE49-F238E27FC236}">
                <a16:creationId xmlns:a16="http://schemas.microsoft.com/office/drawing/2014/main" id="{6BBA3A57-ACB9-F59C-E5F7-A06710A0826E}"/>
              </a:ext>
            </a:extLst>
          </p:cNvPr>
          <p:cNvSpPr/>
          <p:nvPr/>
        </p:nvSpPr>
        <p:spPr>
          <a:xfrm>
            <a:off x="31720" y="6377449"/>
            <a:ext cx="528719" cy="42248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4201603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A43D59-BDC7-0E3E-9DEF-F55A6B92C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65" name="Text Box 29">
            <a:extLst>
              <a:ext uri="{FF2B5EF4-FFF2-40B4-BE49-F238E27FC236}">
                <a16:creationId xmlns:a16="http://schemas.microsoft.com/office/drawing/2014/main" id="{E9194782-A85B-9FD8-D434-7251CF6E7C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02461" y="171255"/>
            <a:ext cx="96350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2800" b="1" dirty="0">
                <a:solidFill>
                  <a:srgbClr val="002060"/>
                </a:solidFill>
                <a:latin typeface="Garamond" panose="02020404030301010803" pitchFamily="18" charset="0"/>
              </a:rPr>
              <a:t>IL RUOLO DEL DOCENTE</a:t>
            </a:r>
          </a:p>
        </p:txBody>
      </p:sp>
      <p:sp>
        <p:nvSpPr>
          <p:cNvPr id="27680" name="Google Shape;90;p1">
            <a:extLst>
              <a:ext uri="{FF2B5EF4-FFF2-40B4-BE49-F238E27FC236}">
                <a16:creationId xmlns:a16="http://schemas.microsoft.com/office/drawing/2014/main" id="{0469B719-35B7-604A-0373-5019EC7ECD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6415091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Clr>
                <a:srgbClr val="898989"/>
              </a:buClr>
              <a:buSzPts val="1200"/>
              <a:buFont typeface="Calibri" panose="020F0502020204030204" pitchFamily="34" charset="0"/>
              <a:buNone/>
            </a:pPr>
            <a:r>
              <a:rPr lang="en-US" altLang="it-IT" sz="1200">
                <a:solidFill>
                  <a:srgbClr val="898989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a  cura di G. Bocchinfuso </a:t>
            </a:r>
            <a:endParaRPr lang="it-IT" altLang="it-IT"/>
          </a:p>
        </p:txBody>
      </p:sp>
      <p:sp>
        <p:nvSpPr>
          <p:cNvPr id="2" name="Google Shape;89;p1">
            <a:extLst>
              <a:ext uri="{FF2B5EF4-FFF2-40B4-BE49-F238E27FC236}">
                <a16:creationId xmlns:a16="http://schemas.microsoft.com/office/drawing/2014/main" id="{3EB37860-01CC-3219-11AC-5881B8B04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4393" y="641509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>
                <a:srgbClr val="898989"/>
              </a:buClr>
              <a:buSzPts val="1200"/>
              <a:buFont typeface="Calibri" panose="020F0502020204030204" pitchFamily="34" charset="0"/>
              <a:buNone/>
            </a:pPr>
            <a:r>
              <a:rPr lang="en-US" altLang="it-IT" sz="1200" dirty="0">
                <a:solidFill>
                  <a:srgbClr val="898989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Venerdì 23 maggio 2025</a:t>
            </a:r>
            <a:endParaRPr lang="it-IT" alt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D4D569A-EA1C-7BE7-8740-52B01085E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58" y="117063"/>
            <a:ext cx="1274174" cy="603556"/>
          </a:xfrm>
          <a:prstGeom prst="rect">
            <a:avLst/>
          </a:prstGeom>
        </p:spPr>
      </p:pic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797E9D11-1B00-ABA8-0B68-96521220554B}"/>
              </a:ext>
            </a:extLst>
          </p:cNvPr>
          <p:cNvCxnSpPr>
            <a:cxnSpLocks/>
          </p:cNvCxnSpPr>
          <p:nvPr/>
        </p:nvCxnSpPr>
        <p:spPr>
          <a:xfrm>
            <a:off x="239151" y="962046"/>
            <a:ext cx="11732455" cy="0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F59B3555-1D81-D19F-1050-CA263E55AC79}"/>
              </a:ext>
            </a:extLst>
          </p:cNvPr>
          <p:cNvCxnSpPr/>
          <p:nvPr/>
        </p:nvCxnSpPr>
        <p:spPr>
          <a:xfrm>
            <a:off x="239151" y="868099"/>
            <a:ext cx="11732455" cy="0"/>
          </a:xfrm>
          <a:prstGeom prst="line">
            <a:avLst/>
          </a:prstGeom>
          <a:ln w="317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19BAC25-3EBD-4131-CF2D-BAA3DCED003D}"/>
              </a:ext>
            </a:extLst>
          </p:cNvPr>
          <p:cNvSpPr txBox="1"/>
          <p:nvPr/>
        </p:nvSpPr>
        <p:spPr>
          <a:xfrm>
            <a:off x="148561" y="1530449"/>
            <a:ext cx="6081758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solidFill>
                  <a:srgbClr val="002060"/>
                </a:solidFill>
                <a:latin typeface="Garamond" panose="02020404030301010803" pitchFamily="18" charset="0"/>
              </a:rPr>
              <a:t>Il docente assume un ruolo centrale e molteplice:</a:t>
            </a:r>
          </a:p>
          <a:p>
            <a:endParaRPr lang="it-IT" sz="2400" dirty="0"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pPr marL="342900" indent="-342900">
              <a:buSzPct val="70000"/>
              <a:buFont typeface="Wingdings" panose="05000000000000000000" pitchFamily="2" charset="2"/>
              <a:buChar char="q"/>
            </a:pPr>
            <a:r>
              <a:rPr lang="it-IT" sz="2400" b="1" dirty="0">
                <a:solidFill>
                  <a:srgbClr val="002060"/>
                </a:solidFill>
                <a:latin typeface="Garamond" panose="02020404030301010803" pitchFamily="18" charset="0"/>
              </a:rPr>
              <a:t>Osservatore</a:t>
            </a:r>
            <a:r>
              <a:rPr lang="it-IT" sz="2400" dirty="0">
                <a:solidFill>
                  <a:srgbClr val="002060"/>
                </a:solidFill>
                <a:latin typeface="Garamond" panose="02020404030301010803" pitchFamily="18" charset="0"/>
              </a:rPr>
              <a:t> attento e competente;</a:t>
            </a:r>
          </a:p>
          <a:p>
            <a:pPr marL="342900" indent="-342900">
              <a:buSzPct val="70000"/>
              <a:buFont typeface="Wingdings" panose="05000000000000000000" pitchFamily="2" charset="2"/>
              <a:buChar char="q"/>
            </a:pPr>
            <a:endParaRPr lang="it-IT" sz="2400" dirty="0"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pPr marL="342900" indent="-342900">
              <a:buSzPct val="70000"/>
              <a:buFont typeface="Wingdings" panose="05000000000000000000" pitchFamily="2" charset="2"/>
              <a:buChar char="q"/>
            </a:pPr>
            <a:r>
              <a:rPr lang="it-IT" sz="2400" b="1" dirty="0">
                <a:solidFill>
                  <a:srgbClr val="002060"/>
                </a:solidFill>
                <a:latin typeface="Garamond" panose="02020404030301010803" pitchFamily="18" charset="0"/>
              </a:rPr>
              <a:t>Facilitatore</a:t>
            </a:r>
            <a:r>
              <a:rPr lang="it-IT" sz="2400" dirty="0">
                <a:solidFill>
                  <a:srgbClr val="002060"/>
                </a:solidFill>
                <a:latin typeface="Garamond" panose="02020404030301010803" pitchFamily="18" charset="0"/>
              </a:rPr>
              <a:t> di processi riflessivi;</a:t>
            </a:r>
          </a:p>
          <a:p>
            <a:pPr marL="342900" indent="-342900">
              <a:buSzPct val="70000"/>
              <a:buFont typeface="Wingdings" panose="05000000000000000000" pitchFamily="2" charset="2"/>
              <a:buChar char="q"/>
            </a:pPr>
            <a:endParaRPr lang="it-IT" sz="2400" dirty="0"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pPr marL="342900" indent="-342900">
              <a:buSzPct val="70000"/>
              <a:buFont typeface="Wingdings" panose="05000000000000000000" pitchFamily="2" charset="2"/>
              <a:buChar char="q"/>
            </a:pPr>
            <a:r>
              <a:rPr lang="it-IT" sz="2400" b="1" dirty="0">
                <a:solidFill>
                  <a:srgbClr val="002060"/>
                </a:solidFill>
                <a:latin typeface="Garamond" panose="02020404030301010803" pitchFamily="18" charset="0"/>
              </a:rPr>
              <a:t>Accompagnatore</a:t>
            </a:r>
            <a:r>
              <a:rPr lang="it-IT" sz="2400" dirty="0">
                <a:solidFill>
                  <a:srgbClr val="002060"/>
                </a:solidFill>
                <a:latin typeface="Garamond" panose="02020404030301010803" pitchFamily="18" charset="0"/>
              </a:rPr>
              <a:t> nei momenti di scelta;</a:t>
            </a:r>
          </a:p>
          <a:p>
            <a:pPr marL="342900" indent="-342900">
              <a:buSzPct val="70000"/>
              <a:buFont typeface="Wingdings" panose="05000000000000000000" pitchFamily="2" charset="2"/>
              <a:buChar char="q"/>
            </a:pPr>
            <a:endParaRPr lang="it-IT" sz="2400" dirty="0"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pPr marL="342900" indent="-342900">
              <a:buSzPct val="70000"/>
              <a:buFont typeface="Wingdings" panose="05000000000000000000" pitchFamily="2" charset="2"/>
              <a:buChar char="q"/>
            </a:pPr>
            <a:r>
              <a:rPr lang="it-IT" sz="2400" b="1" dirty="0">
                <a:solidFill>
                  <a:srgbClr val="002060"/>
                </a:solidFill>
                <a:latin typeface="Garamond" panose="02020404030301010803" pitchFamily="18" charset="0"/>
              </a:rPr>
              <a:t>Costruttore</a:t>
            </a:r>
            <a:r>
              <a:rPr lang="it-IT" sz="2400" dirty="0">
                <a:solidFill>
                  <a:srgbClr val="002060"/>
                </a:solidFill>
                <a:latin typeface="Garamond" panose="02020404030301010803" pitchFamily="18" charset="0"/>
              </a:rPr>
              <a:t> di relazioni di fiducia;</a:t>
            </a:r>
          </a:p>
          <a:p>
            <a:pPr marL="342900" indent="-342900">
              <a:buSzPct val="70000"/>
              <a:buFont typeface="Wingdings" panose="05000000000000000000" pitchFamily="2" charset="2"/>
              <a:buChar char="q"/>
            </a:pPr>
            <a:endParaRPr lang="it-IT" sz="2400" dirty="0"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pPr marL="342900" indent="-342900">
              <a:buSzPct val="70000"/>
              <a:buFont typeface="Wingdings" panose="05000000000000000000" pitchFamily="2" charset="2"/>
              <a:buChar char="q"/>
            </a:pPr>
            <a:r>
              <a:rPr lang="it-IT" sz="2400" b="1" dirty="0">
                <a:solidFill>
                  <a:srgbClr val="002060"/>
                </a:solidFill>
                <a:latin typeface="Garamond" panose="02020404030301010803" pitchFamily="18" charset="0"/>
              </a:rPr>
              <a:t>Progettista</a:t>
            </a:r>
            <a:r>
              <a:rPr lang="it-IT" sz="2400" dirty="0">
                <a:solidFill>
                  <a:srgbClr val="002060"/>
                </a:solidFill>
                <a:latin typeface="Garamond" panose="02020404030301010803" pitchFamily="18" charset="0"/>
              </a:rPr>
              <a:t> di percorsi orientanti integrati nel Curricolo.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it-IT" sz="2400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A3E67C51-EB0A-030D-7058-FF7F3C669B0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61" r="-4339"/>
          <a:stretch/>
        </p:blipFill>
        <p:spPr>
          <a:xfrm>
            <a:off x="6090799" y="1676575"/>
            <a:ext cx="6193013" cy="4170113"/>
          </a:xfrm>
          <a:prstGeom prst="rect">
            <a:avLst/>
          </a:prstGeom>
        </p:spPr>
      </p:pic>
      <p:sp>
        <p:nvSpPr>
          <p:cNvPr id="4" name="Ovale 3">
            <a:extLst>
              <a:ext uri="{FF2B5EF4-FFF2-40B4-BE49-F238E27FC236}">
                <a16:creationId xmlns:a16="http://schemas.microsoft.com/office/drawing/2014/main" id="{048E26D4-ADFB-8569-F18A-8A7CFD72E86A}"/>
              </a:ext>
            </a:extLst>
          </p:cNvPr>
          <p:cNvSpPr/>
          <p:nvPr/>
        </p:nvSpPr>
        <p:spPr>
          <a:xfrm>
            <a:off x="31720" y="6377449"/>
            <a:ext cx="528719" cy="42248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20624368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CAF3D0-D683-457D-40ED-6193E8AD21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65" name="Text Box 29">
            <a:extLst>
              <a:ext uri="{FF2B5EF4-FFF2-40B4-BE49-F238E27FC236}">
                <a16:creationId xmlns:a16="http://schemas.microsoft.com/office/drawing/2014/main" id="{5C7F7F71-1876-3DD4-28B3-1DAD46B630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95597" y="195358"/>
            <a:ext cx="1306720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2800" b="1" dirty="0">
                <a:solidFill>
                  <a:srgbClr val="002060"/>
                </a:solidFill>
                <a:latin typeface="Garamond" panose="02020404030301010803" pitchFamily="18" charset="0"/>
              </a:rPr>
              <a:t>INTEGRARLA NELLA PRATICA QUOTIDIANA</a:t>
            </a:r>
          </a:p>
        </p:txBody>
      </p:sp>
      <p:sp>
        <p:nvSpPr>
          <p:cNvPr id="27680" name="Google Shape;90;p1">
            <a:extLst>
              <a:ext uri="{FF2B5EF4-FFF2-40B4-BE49-F238E27FC236}">
                <a16:creationId xmlns:a16="http://schemas.microsoft.com/office/drawing/2014/main" id="{931F5522-A8AD-5862-3B54-80EA2786F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6415091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Clr>
                <a:srgbClr val="898989"/>
              </a:buClr>
              <a:buSzPts val="1200"/>
              <a:buFont typeface="Calibri" panose="020F0502020204030204" pitchFamily="34" charset="0"/>
              <a:buNone/>
            </a:pPr>
            <a:r>
              <a:rPr lang="en-US" altLang="it-IT" sz="1200">
                <a:solidFill>
                  <a:srgbClr val="898989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a  cura di G. Bocchinfuso </a:t>
            </a:r>
            <a:endParaRPr lang="it-IT" altLang="it-IT"/>
          </a:p>
        </p:txBody>
      </p:sp>
      <p:sp>
        <p:nvSpPr>
          <p:cNvPr id="2" name="Google Shape;89;p1">
            <a:extLst>
              <a:ext uri="{FF2B5EF4-FFF2-40B4-BE49-F238E27FC236}">
                <a16:creationId xmlns:a16="http://schemas.microsoft.com/office/drawing/2014/main" id="{818649ED-BFFD-63EE-C336-D9FC307275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4393" y="641509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>
                <a:srgbClr val="898989"/>
              </a:buClr>
              <a:buSzPts val="1200"/>
              <a:buFont typeface="Calibri" panose="020F0502020204030204" pitchFamily="34" charset="0"/>
              <a:buNone/>
            </a:pPr>
            <a:r>
              <a:rPr lang="en-US" altLang="it-IT" sz="1200" dirty="0">
                <a:solidFill>
                  <a:srgbClr val="898989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Venerdì 23 maggio 2025</a:t>
            </a:r>
            <a:endParaRPr lang="it-IT" alt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76AC9D3-97A8-7000-B11B-FE0F33E62F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58" y="117063"/>
            <a:ext cx="1274174" cy="603556"/>
          </a:xfrm>
          <a:prstGeom prst="rect">
            <a:avLst/>
          </a:prstGeom>
        </p:spPr>
      </p:pic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C378F391-58F0-AB81-80E7-A6B0814059AB}"/>
              </a:ext>
            </a:extLst>
          </p:cNvPr>
          <p:cNvCxnSpPr>
            <a:cxnSpLocks/>
          </p:cNvCxnSpPr>
          <p:nvPr/>
        </p:nvCxnSpPr>
        <p:spPr>
          <a:xfrm>
            <a:off x="239151" y="962046"/>
            <a:ext cx="11732455" cy="0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D1FD6037-A05B-6AF9-AA73-02F8BBC38553}"/>
              </a:ext>
            </a:extLst>
          </p:cNvPr>
          <p:cNvCxnSpPr/>
          <p:nvPr/>
        </p:nvCxnSpPr>
        <p:spPr>
          <a:xfrm>
            <a:off x="239151" y="868099"/>
            <a:ext cx="11732455" cy="0"/>
          </a:xfrm>
          <a:prstGeom prst="line">
            <a:avLst/>
          </a:prstGeom>
          <a:ln w="317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1049F05-9496-8BFF-A6B6-3833583D0C17}"/>
              </a:ext>
            </a:extLst>
          </p:cNvPr>
          <p:cNvSpPr txBox="1"/>
          <p:nvPr/>
        </p:nvSpPr>
        <p:spPr>
          <a:xfrm>
            <a:off x="148561" y="1507951"/>
            <a:ext cx="5947440" cy="4830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it-IT" sz="2400" kern="100" dirty="0">
                <a:solidFill>
                  <a:srgbClr val="002060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Integrare la valutazione orientativa nelle scelta e nella pratica didattica quotidiana:</a:t>
            </a:r>
          </a:p>
          <a:p>
            <a:pPr marL="342900" indent="-342900" algn="just">
              <a:buSzPct val="70000"/>
              <a:buFont typeface="Wingdings" panose="05000000000000000000" pitchFamily="2" charset="2"/>
              <a:buChar char="q"/>
            </a:pPr>
            <a:r>
              <a:rPr lang="it-IT" sz="2400" dirty="0">
                <a:solidFill>
                  <a:srgbClr val="002060"/>
                </a:solidFill>
                <a:latin typeface="Garamond" panose="02020404030301010803" pitchFamily="18" charset="0"/>
              </a:rPr>
              <a:t>Non un’attività isolata o aggiuntiva </a:t>
            </a:r>
            <a:r>
              <a:rPr lang="it-IT" sz="2400" dirty="0">
                <a:solidFill>
                  <a:srgbClr val="002060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ma una </a:t>
            </a:r>
            <a:r>
              <a:rPr lang="it-IT" sz="2400" b="1" dirty="0">
                <a:solidFill>
                  <a:srgbClr val="002060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dimensione trasversale e continua</a:t>
            </a:r>
            <a:r>
              <a:rPr lang="it-IT" sz="2400" dirty="0">
                <a:solidFill>
                  <a:srgbClr val="002060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;</a:t>
            </a:r>
          </a:p>
          <a:p>
            <a:pPr marL="171450" indent="-171450" algn="just">
              <a:buSzPct val="70000"/>
              <a:buFont typeface="Wingdings" panose="05000000000000000000" pitchFamily="2" charset="2"/>
              <a:buChar char="q"/>
            </a:pPr>
            <a:endParaRPr lang="it-IT" sz="1000" dirty="0">
              <a:solidFill>
                <a:srgbClr val="002060"/>
              </a:solidFill>
              <a:effectLst/>
              <a:latin typeface="Garamond" panose="02020404030301010803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SzPct val="70000"/>
              <a:buFont typeface="Wingdings" panose="05000000000000000000" pitchFamily="2" charset="2"/>
              <a:buChar char="q"/>
            </a:pPr>
            <a:r>
              <a:rPr lang="it-IT" sz="2400" b="1" kern="100" dirty="0">
                <a:solidFill>
                  <a:srgbClr val="002060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Va integrata </a:t>
            </a:r>
            <a:r>
              <a:rPr lang="it-IT" sz="2400" kern="100" dirty="0">
                <a:solidFill>
                  <a:srgbClr val="002060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nella progettazione didattica e nella valutazione delle competenze;</a:t>
            </a:r>
          </a:p>
          <a:p>
            <a:pPr marL="171450" indent="-171450" algn="just">
              <a:buSzPct val="70000"/>
              <a:buFont typeface="Wingdings" panose="05000000000000000000" pitchFamily="2" charset="2"/>
              <a:buChar char="q"/>
            </a:pPr>
            <a:endParaRPr lang="it-IT" sz="1000" kern="100" dirty="0">
              <a:solidFill>
                <a:srgbClr val="002060"/>
              </a:solidFill>
              <a:effectLst/>
              <a:latin typeface="Garamond" panose="02020404030301010803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SzPct val="70000"/>
              <a:buFont typeface="Wingdings" panose="05000000000000000000" pitchFamily="2" charset="2"/>
              <a:buChar char="q"/>
            </a:pPr>
            <a:r>
              <a:rPr lang="it-IT" sz="2400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lang="it-IT" sz="2400" kern="100" dirty="0">
                <a:solidFill>
                  <a:srgbClr val="002060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Necessaria una </a:t>
            </a:r>
            <a:r>
              <a:rPr lang="it-IT" sz="2400" b="1" kern="100" dirty="0">
                <a:solidFill>
                  <a:srgbClr val="002060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visione collegiale e sistemica</a:t>
            </a:r>
            <a:r>
              <a:rPr lang="it-IT" sz="2400" kern="100" dirty="0">
                <a:solidFill>
                  <a:srgbClr val="002060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all’interno del Consiglio di Classe;</a:t>
            </a:r>
          </a:p>
          <a:p>
            <a:pPr marL="171450" indent="-171450" algn="just">
              <a:buSzPct val="70000"/>
              <a:buFont typeface="Wingdings" panose="05000000000000000000" pitchFamily="2" charset="2"/>
              <a:buChar char="q"/>
            </a:pPr>
            <a:endParaRPr lang="it-IT" sz="1000" kern="100" dirty="0">
              <a:solidFill>
                <a:srgbClr val="002060"/>
              </a:solidFill>
              <a:effectLst/>
              <a:latin typeface="Garamond" panose="02020404030301010803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SzPct val="70000"/>
              <a:buFont typeface="Wingdings" panose="05000000000000000000" pitchFamily="2" charset="2"/>
              <a:buChar char="q"/>
            </a:pPr>
            <a:r>
              <a:rPr lang="it-IT" sz="2400" kern="100" dirty="0">
                <a:solidFill>
                  <a:srgbClr val="002060"/>
                </a:solidFill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Necessario il c</a:t>
            </a:r>
            <a:r>
              <a:rPr lang="it-IT" sz="2400" kern="100" dirty="0">
                <a:solidFill>
                  <a:srgbClr val="002060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oinvolgimento delle famiglie e degli studenti stessi.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it-IT" sz="2400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  <p:pic>
        <p:nvPicPr>
          <p:cNvPr id="12" name="Immagine 11" descr="Sfondo astratto di dati">
            <a:extLst>
              <a:ext uri="{FF2B5EF4-FFF2-40B4-BE49-F238E27FC236}">
                <a16:creationId xmlns:a16="http://schemas.microsoft.com/office/drawing/2014/main" id="{76366C66-268E-DB5A-FE8F-2776B73255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7" r="-26095"/>
          <a:stretch/>
        </p:blipFill>
        <p:spPr>
          <a:xfrm>
            <a:off x="6120000" y="1636393"/>
            <a:ext cx="7704000" cy="4259560"/>
          </a:xfrm>
          <a:prstGeom prst="rect">
            <a:avLst/>
          </a:prstGeom>
        </p:spPr>
      </p:pic>
      <p:sp>
        <p:nvSpPr>
          <p:cNvPr id="4" name="Ovale 3">
            <a:extLst>
              <a:ext uri="{FF2B5EF4-FFF2-40B4-BE49-F238E27FC236}">
                <a16:creationId xmlns:a16="http://schemas.microsoft.com/office/drawing/2014/main" id="{40364D38-5262-0FD0-8329-6CB5894124FB}"/>
              </a:ext>
            </a:extLst>
          </p:cNvPr>
          <p:cNvSpPr/>
          <p:nvPr/>
        </p:nvSpPr>
        <p:spPr>
          <a:xfrm>
            <a:off x="31720" y="6377449"/>
            <a:ext cx="528719" cy="42248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7157807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3E596F-7789-EC80-8F1A-188436493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65" name="Text Box 29">
            <a:extLst>
              <a:ext uri="{FF2B5EF4-FFF2-40B4-BE49-F238E27FC236}">
                <a16:creationId xmlns:a16="http://schemas.microsoft.com/office/drawing/2014/main" id="{AE873479-FF91-849E-C8E5-44BD37AB8D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54489" y="233624"/>
            <a:ext cx="1306720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2800" b="1" dirty="0">
                <a:solidFill>
                  <a:srgbClr val="002060"/>
                </a:solidFill>
                <a:latin typeface="Garamond" panose="02020404030301010803" pitchFamily="18" charset="0"/>
              </a:rPr>
              <a:t>PROMUOVERE UNA VALUTAZIONE ORIENTATIVA</a:t>
            </a:r>
          </a:p>
        </p:txBody>
      </p:sp>
      <p:sp>
        <p:nvSpPr>
          <p:cNvPr id="27680" name="Google Shape;90;p1">
            <a:extLst>
              <a:ext uri="{FF2B5EF4-FFF2-40B4-BE49-F238E27FC236}">
                <a16:creationId xmlns:a16="http://schemas.microsoft.com/office/drawing/2014/main" id="{B41148E7-BEAF-C5FF-A2AE-2A4456B20E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6415091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Clr>
                <a:srgbClr val="898989"/>
              </a:buClr>
              <a:buSzPts val="1200"/>
              <a:buFont typeface="Calibri" panose="020F0502020204030204" pitchFamily="34" charset="0"/>
              <a:buNone/>
            </a:pPr>
            <a:r>
              <a:rPr lang="en-US" altLang="it-IT" sz="1200">
                <a:solidFill>
                  <a:srgbClr val="898989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a  cura di G. Bocchinfuso </a:t>
            </a:r>
            <a:endParaRPr lang="it-IT" altLang="it-IT"/>
          </a:p>
        </p:txBody>
      </p:sp>
      <p:sp>
        <p:nvSpPr>
          <p:cNvPr id="2" name="Google Shape;89;p1">
            <a:extLst>
              <a:ext uri="{FF2B5EF4-FFF2-40B4-BE49-F238E27FC236}">
                <a16:creationId xmlns:a16="http://schemas.microsoft.com/office/drawing/2014/main" id="{A11A6AE4-AFB4-7B3B-EA60-775CD61F04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4393" y="641509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>
                <a:srgbClr val="898989"/>
              </a:buClr>
              <a:buSzPts val="1200"/>
              <a:buFont typeface="Calibri" panose="020F0502020204030204" pitchFamily="34" charset="0"/>
              <a:buNone/>
            </a:pPr>
            <a:r>
              <a:rPr lang="en-US" altLang="it-IT" sz="1200" dirty="0">
                <a:solidFill>
                  <a:srgbClr val="898989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Venerdì 23 maggio 2025</a:t>
            </a:r>
            <a:endParaRPr lang="it-IT" alt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256E8FE-6F39-9278-7293-A7552D7969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58" y="117063"/>
            <a:ext cx="1274174" cy="603556"/>
          </a:xfrm>
          <a:prstGeom prst="rect">
            <a:avLst/>
          </a:prstGeom>
        </p:spPr>
      </p:pic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38C042B5-FDDF-BAAC-56A7-0D3D1A65EE4C}"/>
              </a:ext>
            </a:extLst>
          </p:cNvPr>
          <p:cNvCxnSpPr>
            <a:cxnSpLocks/>
          </p:cNvCxnSpPr>
          <p:nvPr/>
        </p:nvCxnSpPr>
        <p:spPr>
          <a:xfrm>
            <a:off x="239151" y="962046"/>
            <a:ext cx="11732455" cy="0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9EEF1562-09B1-531D-8B48-986CE70F51E5}"/>
              </a:ext>
            </a:extLst>
          </p:cNvPr>
          <p:cNvCxnSpPr/>
          <p:nvPr/>
        </p:nvCxnSpPr>
        <p:spPr>
          <a:xfrm>
            <a:off x="239151" y="868099"/>
            <a:ext cx="11732455" cy="0"/>
          </a:xfrm>
          <a:prstGeom prst="line">
            <a:avLst/>
          </a:prstGeom>
          <a:ln w="317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C031B2E-1F5F-039A-5A42-11915E556E16}"/>
              </a:ext>
            </a:extLst>
          </p:cNvPr>
          <p:cNvSpPr txBox="1"/>
          <p:nvPr/>
        </p:nvSpPr>
        <p:spPr>
          <a:xfrm>
            <a:off x="148561" y="1507951"/>
            <a:ext cx="5947440" cy="4928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it-IT" sz="2400" kern="100" dirty="0">
                <a:solidFill>
                  <a:srgbClr val="002060"/>
                </a:solidFill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Significa</a:t>
            </a:r>
            <a:r>
              <a:rPr lang="it-IT" sz="2400" kern="100" dirty="0">
                <a:solidFill>
                  <a:srgbClr val="002060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just">
              <a:buSzPct val="70000"/>
              <a:buFont typeface="Wingdings" panose="05000000000000000000" pitchFamily="2" charset="2"/>
              <a:buChar char="q"/>
            </a:pPr>
            <a:r>
              <a:rPr lang="it-IT" sz="2400" b="1" dirty="0">
                <a:solidFill>
                  <a:srgbClr val="002060"/>
                </a:solidFill>
                <a:latin typeface="Garamond" panose="02020404030301010803" pitchFamily="18" charset="0"/>
              </a:rPr>
              <a:t>Cambiare prospettiva</a:t>
            </a:r>
            <a:r>
              <a:rPr lang="it-IT" sz="2400" dirty="0">
                <a:solidFill>
                  <a:srgbClr val="002060"/>
                </a:solidFill>
                <a:latin typeface="Garamond" panose="02020404030301010803" pitchFamily="18" charset="0"/>
              </a:rPr>
              <a:t>: dal giudizio al percorso e al progetto di vita;</a:t>
            </a:r>
          </a:p>
          <a:p>
            <a:pPr marL="171450" indent="-171450" algn="just">
              <a:buSzPct val="70000"/>
              <a:buFont typeface="Wingdings" panose="05000000000000000000" pitchFamily="2" charset="2"/>
              <a:buChar char="q"/>
            </a:pPr>
            <a:endParaRPr lang="it-IT" sz="1000" dirty="0"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pPr marL="342900" indent="-342900" algn="just">
              <a:buSzPct val="70000"/>
              <a:buFont typeface="Wingdings" panose="05000000000000000000" pitchFamily="2" charset="2"/>
              <a:buChar char="q"/>
            </a:pPr>
            <a:r>
              <a:rPr lang="it-IT" sz="2400" dirty="0">
                <a:solidFill>
                  <a:srgbClr val="002060"/>
                </a:solidFill>
                <a:latin typeface="Garamond" panose="02020404030301010803" pitchFamily="18" charset="0"/>
              </a:rPr>
              <a:t>Dare e ottenere </a:t>
            </a:r>
            <a:r>
              <a:rPr lang="it-IT" sz="2400" b="1" dirty="0">
                <a:solidFill>
                  <a:srgbClr val="002060"/>
                </a:solidFill>
                <a:latin typeface="Garamond" panose="02020404030301010803" pitchFamily="18" charset="0"/>
              </a:rPr>
              <a:t>feedback</a:t>
            </a:r>
            <a:r>
              <a:rPr lang="it-IT" sz="2400" dirty="0">
                <a:solidFill>
                  <a:srgbClr val="002060"/>
                </a:solidFill>
                <a:latin typeface="Garamond" panose="02020404030301010803" pitchFamily="18" charset="0"/>
              </a:rPr>
              <a:t> quotidiani;</a:t>
            </a:r>
          </a:p>
          <a:p>
            <a:pPr marL="171450" indent="-171450" algn="just">
              <a:buSzPct val="70000"/>
              <a:buFont typeface="Wingdings" panose="05000000000000000000" pitchFamily="2" charset="2"/>
              <a:buChar char="q"/>
            </a:pPr>
            <a:endParaRPr lang="it-IT" sz="1000" dirty="0"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pPr marL="342900" indent="-342900" algn="just">
              <a:buSzPct val="70000"/>
              <a:buFont typeface="Wingdings" panose="05000000000000000000" pitchFamily="2" charset="2"/>
              <a:buChar char="q"/>
            </a:pPr>
            <a:r>
              <a:rPr lang="it-IT" sz="2400" dirty="0">
                <a:solidFill>
                  <a:srgbClr val="002060"/>
                </a:solidFill>
                <a:latin typeface="Garamond" panose="02020404030301010803" pitchFamily="18" charset="0"/>
              </a:rPr>
              <a:t>Restituire allo studente un </a:t>
            </a:r>
            <a:r>
              <a:rPr lang="it-IT" sz="2400" b="1" dirty="0">
                <a:solidFill>
                  <a:srgbClr val="002060"/>
                </a:solidFill>
                <a:latin typeface="Garamond" panose="02020404030301010803" pitchFamily="18" charset="0"/>
              </a:rPr>
              <a:t>ruolo attivo e consapevole</a:t>
            </a:r>
            <a:r>
              <a:rPr lang="it-IT" sz="2400" dirty="0">
                <a:solidFill>
                  <a:srgbClr val="002060"/>
                </a:solidFill>
                <a:latin typeface="Garamond" panose="02020404030301010803" pitchFamily="18" charset="0"/>
              </a:rPr>
              <a:t>;</a:t>
            </a:r>
          </a:p>
          <a:p>
            <a:pPr marL="171450" indent="-171450" algn="just">
              <a:buSzPct val="70000"/>
              <a:buFont typeface="Wingdings" panose="05000000000000000000" pitchFamily="2" charset="2"/>
              <a:buChar char="q"/>
            </a:pPr>
            <a:endParaRPr lang="it-IT" sz="1000" b="1" dirty="0"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pPr marL="342900" indent="-342900" algn="just">
              <a:buSzPct val="70000"/>
              <a:buFont typeface="Wingdings" panose="05000000000000000000" pitchFamily="2" charset="2"/>
              <a:buChar char="q"/>
            </a:pPr>
            <a:r>
              <a:rPr lang="it-IT" sz="2400" b="1" dirty="0">
                <a:solidFill>
                  <a:srgbClr val="002060"/>
                </a:solidFill>
                <a:latin typeface="Garamond" panose="02020404030301010803" pitchFamily="18" charset="0"/>
              </a:rPr>
              <a:t>Educare alla scelta</a:t>
            </a:r>
            <a:r>
              <a:rPr lang="it-IT" sz="2400" dirty="0">
                <a:solidFill>
                  <a:srgbClr val="002060"/>
                </a:solidFill>
                <a:latin typeface="Garamond" panose="02020404030301010803" pitchFamily="18" charset="0"/>
              </a:rPr>
              <a:t>, alla responsabilità e alla progettualità;</a:t>
            </a:r>
          </a:p>
          <a:p>
            <a:pPr marL="171450" indent="-171450" algn="just">
              <a:buSzPct val="70000"/>
              <a:buFont typeface="Wingdings" panose="05000000000000000000" pitchFamily="2" charset="2"/>
              <a:buChar char="q"/>
            </a:pPr>
            <a:endParaRPr lang="it-IT" sz="1000" dirty="0"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pPr marL="342900" indent="-342900" algn="just">
              <a:buSzPct val="70000"/>
              <a:buFont typeface="Wingdings" panose="05000000000000000000" pitchFamily="2" charset="2"/>
              <a:buChar char="q"/>
            </a:pPr>
            <a:r>
              <a:rPr lang="it-IT" sz="2400" b="1" dirty="0">
                <a:solidFill>
                  <a:srgbClr val="002060"/>
                </a:solidFill>
                <a:latin typeface="Garamond" panose="02020404030301010803" pitchFamily="18" charset="0"/>
              </a:rPr>
              <a:t>Costruire una scuola </a:t>
            </a:r>
            <a:r>
              <a:rPr lang="it-IT" sz="2400" dirty="0">
                <a:solidFill>
                  <a:srgbClr val="002060"/>
                </a:solidFill>
                <a:latin typeface="Garamond" panose="02020404030301010803" pitchFamily="18" charset="0"/>
              </a:rPr>
              <a:t>più equa, personalizzata e inclusiva.</a:t>
            </a:r>
          </a:p>
          <a:p>
            <a:pPr algn="just"/>
            <a:endParaRPr lang="it-IT" sz="2400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DA2CE47-9C8F-3C2F-F16C-F5CDF882EF5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257" t="755" r="-8432" b="-3407"/>
          <a:stretch/>
        </p:blipFill>
        <p:spPr>
          <a:xfrm>
            <a:off x="6096000" y="1980000"/>
            <a:ext cx="6510544" cy="4176000"/>
          </a:xfrm>
          <a:prstGeom prst="rect">
            <a:avLst/>
          </a:prstGeom>
        </p:spPr>
      </p:pic>
      <p:sp>
        <p:nvSpPr>
          <p:cNvPr id="5" name="Ovale 4">
            <a:extLst>
              <a:ext uri="{FF2B5EF4-FFF2-40B4-BE49-F238E27FC236}">
                <a16:creationId xmlns:a16="http://schemas.microsoft.com/office/drawing/2014/main" id="{F349EB63-91D5-9F82-292A-45A5CD4FF03D}"/>
              </a:ext>
            </a:extLst>
          </p:cNvPr>
          <p:cNvSpPr/>
          <p:nvPr/>
        </p:nvSpPr>
        <p:spPr>
          <a:xfrm>
            <a:off x="31720" y="6377449"/>
            <a:ext cx="528719" cy="42248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4145870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D6387E-1825-B582-7C52-91A7FE467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65" name="Text Box 29">
            <a:extLst>
              <a:ext uri="{FF2B5EF4-FFF2-40B4-BE49-F238E27FC236}">
                <a16:creationId xmlns:a16="http://schemas.microsoft.com/office/drawing/2014/main" id="{E17E6726-A5AF-B236-32E7-07C5B652BB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8780"/>
            <a:ext cx="1245125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2800" b="1" dirty="0">
                <a:solidFill>
                  <a:srgbClr val="002060"/>
                </a:solidFill>
                <a:latin typeface="Garamond" panose="02020404030301010803" pitchFamily="18" charset="0"/>
              </a:rPr>
              <a:t>PROPOSTA DI RICERCA-AZIONE E AUTOFORMAZIONE</a:t>
            </a:r>
          </a:p>
        </p:txBody>
      </p:sp>
      <p:sp>
        <p:nvSpPr>
          <p:cNvPr id="27680" name="Google Shape;90;p1">
            <a:extLst>
              <a:ext uri="{FF2B5EF4-FFF2-40B4-BE49-F238E27FC236}">
                <a16:creationId xmlns:a16="http://schemas.microsoft.com/office/drawing/2014/main" id="{4FF73DCA-508C-413D-ADBD-52A964806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6415091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Clr>
                <a:srgbClr val="898989"/>
              </a:buClr>
              <a:buSzPts val="1200"/>
              <a:buFont typeface="Calibri" panose="020F0502020204030204" pitchFamily="34" charset="0"/>
              <a:buNone/>
            </a:pPr>
            <a:r>
              <a:rPr lang="en-US" altLang="it-IT" sz="1200">
                <a:solidFill>
                  <a:srgbClr val="898989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a  cura di G. Bocchinfuso </a:t>
            </a:r>
            <a:endParaRPr lang="it-IT" altLang="it-IT"/>
          </a:p>
        </p:txBody>
      </p:sp>
      <p:sp>
        <p:nvSpPr>
          <p:cNvPr id="2" name="Google Shape;89;p1">
            <a:extLst>
              <a:ext uri="{FF2B5EF4-FFF2-40B4-BE49-F238E27FC236}">
                <a16:creationId xmlns:a16="http://schemas.microsoft.com/office/drawing/2014/main" id="{F3ADAA1F-8AEC-E3F6-315C-81424B1F02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4393" y="641509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>
                <a:srgbClr val="898989"/>
              </a:buClr>
              <a:buSzPts val="1200"/>
              <a:buFont typeface="Calibri" panose="020F0502020204030204" pitchFamily="34" charset="0"/>
              <a:buNone/>
            </a:pPr>
            <a:r>
              <a:rPr lang="en-US" altLang="it-IT" sz="1200" dirty="0">
                <a:solidFill>
                  <a:srgbClr val="898989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Venerdì 23 maggio 2025</a:t>
            </a:r>
            <a:endParaRPr lang="it-IT" alt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E1C9CF9-8B56-EDFA-778F-437EF0BFF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58" y="117063"/>
            <a:ext cx="1274174" cy="603556"/>
          </a:xfrm>
          <a:prstGeom prst="rect">
            <a:avLst/>
          </a:prstGeom>
        </p:spPr>
      </p:pic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AAFB12B7-E841-32DE-B7AB-A36ADF0C3332}"/>
              </a:ext>
            </a:extLst>
          </p:cNvPr>
          <p:cNvCxnSpPr>
            <a:cxnSpLocks/>
          </p:cNvCxnSpPr>
          <p:nvPr/>
        </p:nvCxnSpPr>
        <p:spPr>
          <a:xfrm>
            <a:off x="239151" y="962046"/>
            <a:ext cx="11732455" cy="0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9F27CCD4-C03E-6593-6C34-D1D2411CB91C}"/>
              </a:ext>
            </a:extLst>
          </p:cNvPr>
          <p:cNvCxnSpPr/>
          <p:nvPr/>
        </p:nvCxnSpPr>
        <p:spPr>
          <a:xfrm>
            <a:off x="239151" y="868099"/>
            <a:ext cx="11732455" cy="0"/>
          </a:xfrm>
          <a:prstGeom prst="line">
            <a:avLst/>
          </a:prstGeom>
          <a:ln w="317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A00ED4D-28C1-5991-4C65-B32A70F72AB3}"/>
              </a:ext>
            </a:extLst>
          </p:cNvPr>
          <p:cNvSpPr txBox="1"/>
          <p:nvPr/>
        </p:nvSpPr>
        <p:spPr>
          <a:xfrm>
            <a:off x="239151" y="1351095"/>
            <a:ext cx="5986478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SzPts val="1000"/>
              <a:tabLst>
                <a:tab pos="457200" algn="l"/>
              </a:tabLst>
            </a:pPr>
            <a:r>
              <a:rPr lang="it-IT" sz="2400" kern="100" dirty="0">
                <a:solidFill>
                  <a:srgbClr val="002060"/>
                </a:solidFill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La rete nascente potrebbe portare avanti un’idea di </a:t>
            </a:r>
            <a:r>
              <a:rPr lang="it-IT" sz="2400" b="1" kern="100" dirty="0">
                <a:solidFill>
                  <a:srgbClr val="002060"/>
                </a:solidFill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ricerca-azione</a:t>
            </a:r>
            <a:r>
              <a:rPr lang="it-IT" sz="2400" kern="100" dirty="0">
                <a:solidFill>
                  <a:srgbClr val="002060"/>
                </a:solidFill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su</a:t>
            </a:r>
            <a:r>
              <a:rPr lang="it-IT" sz="2400" kern="100" dirty="0">
                <a:solidFill>
                  <a:srgbClr val="002060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</a:p>
          <a:p>
            <a:pPr lvl="0" algn="just">
              <a:buSzPts val="1000"/>
              <a:tabLst>
                <a:tab pos="457200" algn="l"/>
              </a:tabLst>
            </a:pPr>
            <a:endParaRPr lang="it-IT" sz="2400" kern="100" dirty="0">
              <a:solidFill>
                <a:srgbClr val="002060"/>
              </a:solidFill>
              <a:effectLst/>
              <a:latin typeface="Garamond" panose="02020404030301010803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SzPct val="70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it-IT" sz="2400" kern="100" dirty="0">
                <a:solidFill>
                  <a:srgbClr val="002060"/>
                </a:solidFill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2400" b="1" kern="100" dirty="0">
                <a:solidFill>
                  <a:srgbClr val="002060"/>
                </a:solidFill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Metodologie didattiche interattive </a:t>
            </a:r>
          </a:p>
          <a:p>
            <a:pPr lvl="0" algn="just">
              <a:buSzPct val="70000"/>
              <a:tabLst>
                <a:tab pos="457200" algn="l"/>
              </a:tabLst>
            </a:pPr>
            <a:r>
              <a:rPr lang="it-IT" sz="2400" b="1" kern="100" dirty="0">
                <a:solidFill>
                  <a:srgbClr val="002060"/>
                </a:solidFill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    </a:t>
            </a:r>
            <a:r>
              <a:rPr lang="it-IT" kern="100" dirty="0">
                <a:solidFill>
                  <a:srgbClr val="002060"/>
                </a:solidFill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</a:t>
            </a:r>
            <a:r>
              <a:rPr lang="it-IT" kern="100" dirty="0" err="1">
                <a:solidFill>
                  <a:srgbClr val="002060"/>
                </a:solidFill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role</a:t>
            </a:r>
            <a:r>
              <a:rPr lang="it-IT" kern="100" dirty="0">
                <a:solidFill>
                  <a:srgbClr val="002060"/>
                </a:solidFill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playing, simulazioni, esercitazioni pratiche);</a:t>
            </a:r>
          </a:p>
          <a:p>
            <a:pPr lvl="0" algn="just">
              <a:buSzPct val="70000"/>
              <a:tabLst>
                <a:tab pos="457200" algn="l"/>
              </a:tabLst>
            </a:pPr>
            <a:endParaRPr lang="it-IT" kern="100" dirty="0">
              <a:solidFill>
                <a:srgbClr val="002060"/>
              </a:solidFill>
              <a:latin typeface="Garamond" panose="02020404030301010803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SzPct val="70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it-IT" sz="2400" b="1" kern="100" dirty="0">
                <a:solidFill>
                  <a:srgbClr val="002060"/>
                </a:solidFill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Coinvolgimento attivo degli studenti </a:t>
            </a:r>
            <a:r>
              <a:rPr lang="it-IT" kern="100" dirty="0">
                <a:solidFill>
                  <a:srgbClr val="002060"/>
                </a:solidFill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(analizzare il punto di vista degli studenti; comunicare agli studenti in modo supportivo, orientativo ed efficace);</a:t>
            </a:r>
          </a:p>
          <a:p>
            <a:pPr marL="285750" lvl="0" indent="-285750" algn="just">
              <a:buSzPct val="70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endParaRPr lang="it-IT" kern="100" dirty="0">
              <a:solidFill>
                <a:srgbClr val="002060"/>
              </a:solidFill>
              <a:latin typeface="Garamond" panose="02020404030301010803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SzPct val="70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it-IT" sz="2400" b="1" kern="100" dirty="0">
                <a:solidFill>
                  <a:srgbClr val="002060"/>
                </a:solidFill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Creazione di materiali di supporto </a:t>
            </a:r>
          </a:p>
          <a:p>
            <a:pPr marL="365125" lvl="0" algn="just">
              <a:buSzPct val="100000"/>
              <a:tabLst>
                <a:tab pos="457200" algn="l"/>
              </a:tabLst>
            </a:pPr>
            <a:r>
              <a:rPr lang="it-IT" kern="100" dirty="0">
                <a:solidFill>
                  <a:srgbClr val="002060"/>
                </a:solidFill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</a:t>
            </a:r>
            <a:r>
              <a:rPr lang="it-IT" dirty="0">
                <a:solidFill>
                  <a:srgbClr val="002060"/>
                </a:solidFill>
                <a:latin typeface="Garamond" panose="02020404030301010803" pitchFamily="18" charset="0"/>
              </a:rPr>
              <a:t>modelli di feedback; strumenti per la progettazione di attività orientative; portale dove i docenti possono condividere materiali, risorse e chiedere supporto).</a:t>
            </a:r>
            <a:endParaRPr lang="it-IT" sz="2400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Immagine 4" descr="Labirinto circolare">
            <a:extLst>
              <a:ext uri="{FF2B5EF4-FFF2-40B4-BE49-F238E27FC236}">
                <a16:creationId xmlns:a16="http://schemas.microsoft.com/office/drawing/2014/main" id="{6C5CD7F7-B1A1-6ECA-59E3-5491809D0C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26" r="15022"/>
          <a:stretch/>
        </p:blipFill>
        <p:spPr>
          <a:xfrm>
            <a:off x="6343617" y="1502291"/>
            <a:ext cx="5579736" cy="4430364"/>
          </a:xfrm>
          <a:prstGeom prst="rect">
            <a:avLst/>
          </a:prstGeom>
        </p:spPr>
      </p:pic>
      <p:sp>
        <p:nvSpPr>
          <p:cNvPr id="6" name="Ovale 5">
            <a:extLst>
              <a:ext uri="{FF2B5EF4-FFF2-40B4-BE49-F238E27FC236}">
                <a16:creationId xmlns:a16="http://schemas.microsoft.com/office/drawing/2014/main" id="{43C6E982-B355-49F9-F295-8E0D3EC553B2}"/>
              </a:ext>
            </a:extLst>
          </p:cNvPr>
          <p:cNvSpPr/>
          <p:nvPr/>
        </p:nvSpPr>
        <p:spPr>
          <a:xfrm>
            <a:off x="31720" y="6377449"/>
            <a:ext cx="528719" cy="42248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/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18015410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immagine 5" descr="Un gruppo di persone sedute intorno a un tavolo di legno&#10;">
            <a:extLst>
              <a:ext uri="{FF2B5EF4-FFF2-40B4-BE49-F238E27FC236}">
                <a16:creationId xmlns:a16="http://schemas.microsoft.com/office/drawing/2014/main" id="{D48306FF-9A46-43AC-BC11-DE5D9F2D183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</p:spPr>
      </p:pic>
      <p:sp>
        <p:nvSpPr>
          <p:cNvPr id="52" name="Rettangolo 51">
            <a:extLst>
              <a:ext uri="{FF2B5EF4-FFF2-40B4-BE49-F238E27FC236}">
                <a16:creationId xmlns:a16="http://schemas.microsoft.com/office/drawing/2014/main" id="{31664CF3-C0D1-4769-8E59-8694AF0795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F5325EDA-7343-463C-83EC-5D799E8B8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21169" y="0"/>
            <a:ext cx="2570831" cy="6858001"/>
            <a:chOff x="9621170" y="0"/>
            <a:chExt cx="2570831" cy="6858001"/>
          </a:xfrm>
        </p:grpSpPr>
        <p:sp>
          <p:nvSpPr>
            <p:cNvPr id="32" name="Figura a mano libera: Forma 31">
              <a:extLst>
                <a:ext uri="{FF2B5EF4-FFF2-40B4-BE49-F238E27FC236}">
                  <a16:creationId xmlns:a16="http://schemas.microsoft.com/office/drawing/2014/main" id="{25DFF88D-A516-4508-BC03-10D68E4034CF}"/>
                </a:ext>
              </a:extLst>
            </p:cNvPr>
            <p:cNvSpPr/>
            <p:nvPr/>
          </p:nvSpPr>
          <p:spPr>
            <a:xfrm>
              <a:off x="9621170" y="0"/>
              <a:ext cx="2570831" cy="6858000"/>
            </a:xfrm>
            <a:custGeom>
              <a:avLst/>
              <a:gdLst>
                <a:gd name="connsiteX0" fmla="*/ 1649197 w 2570831"/>
                <a:gd name="connsiteY0" fmla="*/ 0 h 6858000"/>
                <a:gd name="connsiteX1" fmla="*/ 2570831 w 2570831"/>
                <a:gd name="connsiteY1" fmla="*/ 0 h 6858000"/>
                <a:gd name="connsiteX2" fmla="*/ 2570831 w 2570831"/>
                <a:gd name="connsiteY2" fmla="*/ 6858000 h 6858000"/>
                <a:gd name="connsiteX3" fmla="*/ 0 w 257083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831" h="6858000">
                  <a:moveTo>
                    <a:pt x="1649197" y="0"/>
                  </a:moveTo>
                  <a:lnTo>
                    <a:pt x="2570831" y="0"/>
                  </a:lnTo>
                  <a:lnTo>
                    <a:pt x="257083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it-IT"/>
            </a:p>
          </p:txBody>
        </p:sp>
        <p:sp>
          <p:nvSpPr>
            <p:cNvPr id="30" name="Figura a mano libera: Forma 29">
              <a:extLst>
                <a:ext uri="{FF2B5EF4-FFF2-40B4-BE49-F238E27FC236}">
                  <a16:creationId xmlns:a16="http://schemas.microsoft.com/office/drawing/2014/main" id="{F990A05A-2B0C-4EA2-8A33-D5A7D8C1BC4F}"/>
                </a:ext>
              </a:extLst>
            </p:cNvPr>
            <p:cNvSpPr/>
            <p:nvPr/>
          </p:nvSpPr>
          <p:spPr>
            <a:xfrm>
              <a:off x="9754598" y="0"/>
              <a:ext cx="2437402" cy="6858000"/>
            </a:xfrm>
            <a:custGeom>
              <a:avLst/>
              <a:gdLst>
                <a:gd name="connsiteX0" fmla="*/ 1649197 w 2437402"/>
                <a:gd name="connsiteY0" fmla="*/ 0 h 6858000"/>
                <a:gd name="connsiteX1" fmla="*/ 2437402 w 2437402"/>
                <a:gd name="connsiteY1" fmla="*/ 0 h 6858000"/>
                <a:gd name="connsiteX2" fmla="*/ 2437402 w 2437402"/>
                <a:gd name="connsiteY2" fmla="*/ 6858000 h 6858000"/>
                <a:gd name="connsiteX3" fmla="*/ 0 w 243740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7402" h="6858000">
                  <a:moveTo>
                    <a:pt x="1649197" y="0"/>
                  </a:moveTo>
                  <a:lnTo>
                    <a:pt x="2437402" y="0"/>
                  </a:lnTo>
                  <a:lnTo>
                    <a:pt x="24374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it-IT"/>
            </a:p>
          </p:txBody>
        </p:sp>
        <p:sp>
          <p:nvSpPr>
            <p:cNvPr id="28" name="Figura a mano libera: Forma 27">
              <a:extLst>
                <a:ext uri="{FF2B5EF4-FFF2-40B4-BE49-F238E27FC236}">
                  <a16:creationId xmlns:a16="http://schemas.microsoft.com/office/drawing/2014/main" id="{79BF84DA-56CC-4319-9B18-B6303F93EF5A}"/>
                </a:ext>
              </a:extLst>
            </p:cNvPr>
            <p:cNvSpPr/>
            <p:nvPr/>
          </p:nvSpPr>
          <p:spPr>
            <a:xfrm>
              <a:off x="10011320" y="0"/>
              <a:ext cx="2180680" cy="6858000"/>
            </a:xfrm>
            <a:custGeom>
              <a:avLst/>
              <a:gdLst>
                <a:gd name="connsiteX0" fmla="*/ 1649197 w 2180680"/>
                <a:gd name="connsiteY0" fmla="*/ 0 h 6858000"/>
                <a:gd name="connsiteX1" fmla="*/ 2180680 w 2180680"/>
                <a:gd name="connsiteY1" fmla="*/ 0 h 6858000"/>
                <a:gd name="connsiteX2" fmla="*/ 2180680 w 2180680"/>
                <a:gd name="connsiteY2" fmla="*/ 6858000 h 6858000"/>
                <a:gd name="connsiteX3" fmla="*/ 0 w 218068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0680" h="6858000">
                  <a:moveTo>
                    <a:pt x="1649197" y="0"/>
                  </a:moveTo>
                  <a:lnTo>
                    <a:pt x="2180680" y="0"/>
                  </a:lnTo>
                  <a:lnTo>
                    <a:pt x="218068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3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it-IT"/>
            </a:p>
          </p:txBody>
        </p:sp>
        <p:sp>
          <p:nvSpPr>
            <p:cNvPr id="26" name="Figura a mano libera: Forma 25">
              <a:extLst>
                <a:ext uri="{FF2B5EF4-FFF2-40B4-BE49-F238E27FC236}">
                  <a16:creationId xmlns:a16="http://schemas.microsoft.com/office/drawing/2014/main" id="{3FE4855B-D7C3-4EA7-8050-5BDDB9E3A78A}"/>
                </a:ext>
              </a:extLst>
            </p:cNvPr>
            <p:cNvSpPr/>
            <p:nvPr/>
          </p:nvSpPr>
          <p:spPr>
            <a:xfrm>
              <a:off x="10544156" y="5626"/>
              <a:ext cx="1647844" cy="6852374"/>
            </a:xfrm>
            <a:custGeom>
              <a:avLst/>
              <a:gdLst>
                <a:gd name="connsiteX0" fmla="*/ 1647844 w 1647844"/>
                <a:gd name="connsiteY0" fmla="*/ 0 h 6852374"/>
                <a:gd name="connsiteX1" fmla="*/ 1647844 w 1647844"/>
                <a:gd name="connsiteY1" fmla="*/ 6852374 h 6852374"/>
                <a:gd name="connsiteX2" fmla="*/ 0 w 1647844"/>
                <a:gd name="connsiteY2" fmla="*/ 6852374 h 685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7844" h="6852374">
                  <a:moveTo>
                    <a:pt x="1647844" y="0"/>
                  </a:moveTo>
                  <a:lnTo>
                    <a:pt x="1647844" y="6852374"/>
                  </a:lnTo>
                  <a:lnTo>
                    <a:pt x="0" y="6852374"/>
                  </a:lnTo>
                  <a:close/>
                </a:path>
              </a:pathLst>
            </a:custGeom>
            <a:solidFill>
              <a:schemeClr val="accent1">
                <a:lumMod val="75000"/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it-IT"/>
            </a:p>
          </p:txBody>
        </p:sp>
        <p:sp>
          <p:nvSpPr>
            <p:cNvPr id="24" name="Figura a mano libera: Forma 23">
              <a:extLst>
                <a:ext uri="{FF2B5EF4-FFF2-40B4-BE49-F238E27FC236}">
                  <a16:creationId xmlns:a16="http://schemas.microsoft.com/office/drawing/2014/main" id="{EC066EC5-6C2C-4006-B87D-E6C5CFDEF302}"/>
                </a:ext>
              </a:extLst>
            </p:cNvPr>
            <p:cNvSpPr/>
            <p:nvPr/>
          </p:nvSpPr>
          <p:spPr>
            <a:xfrm>
              <a:off x="10803086" y="1082358"/>
              <a:ext cx="1388914" cy="5775643"/>
            </a:xfrm>
            <a:custGeom>
              <a:avLst/>
              <a:gdLst>
                <a:gd name="connsiteX0" fmla="*/ 1388914 w 1388914"/>
                <a:gd name="connsiteY0" fmla="*/ 0 h 5775643"/>
                <a:gd name="connsiteX1" fmla="*/ 1388914 w 1388914"/>
                <a:gd name="connsiteY1" fmla="*/ 5775643 h 5775643"/>
                <a:gd name="connsiteX2" fmla="*/ 0 w 1388914"/>
                <a:gd name="connsiteY2" fmla="*/ 5775643 h 577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8914" h="5775643">
                  <a:moveTo>
                    <a:pt x="1388914" y="0"/>
                  </a:moveTo>
                  <a:lnTo>
                    <a:pt x="1388914" y="5775643"/>
                  </a:lnTo>
                  <a:lnTo>
                    <a:pt x="0" y="5775643"/>
                  </a:lnTo>
                  <a:close/>
                </a:path>
              </a:pathLst>
            </a:custGeom>
            <a:solidFill>
              <a:schemeClr val="accent1">
                <a:lumMod val="75000"/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it-IT"/>
            </a:p>
          </p:txBody>
        </p:sp>
      </p:grpSp>
      <p:sp>
        <p:nvSpPr>
          <p:cNvPr id="42" name="Titolo 41" descr="titolo">
            <a:extLst>
              <a:ext uri="{FF2B5EF4-FFF2-40B4-BE49-F238E27FC236}">
                <a16:creationId xmlns:a16="http://schemas.microsoft.com/office/drawing/2014/main" id="{72FCEAE4-FA74-4446-B2F5-9AFA2DA139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1327" y="2136040"/>
            <a:ext cx="5578995" cy="879928"/>
          </a:xfrm>
        </p:spPr>
        <p:txBody>
          <a:bodyPr rtlCol="0"/>
          <a:lstStyle/>
          <a:p>
            <a:pPr rtl="0"/>
            <a:r>
              <a:rPr lang="it-IT" b="0" i="1" dirty="0"/>
              <a:t>Grazie per l’attenzione!</a:t>
            </a:r>
          </a:p>
        </p:txBody>
      </p:sp>
      <p:grpSp>
        <p:nvGrpSpPr>
          <p:cNvPr id="154" name="Gruppo 153">
            <a:extLst>
              <a:ext uri="{FF2B5EF4-FFF2-40B4-BE49-F238E27FC236}">
                <a16:creationId xmlns:a16="http://schemas.microsoft.com/office/drawing/2014/main" id="{FF17C705-3351-4B11-BD28-D0CACC12D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22755" y="2930325"/>
            <a:ext cx="469807" cy="79404"/>
            <a:chOff x="9330846" y="5054600"/>
            <a:chExt cx="676275" cy="114300"/>
          </a:xfrm>
          <a:solidFill>
            <a:schemeClr val="bg1"/>
          </a:solidFill>
        </p:grpSpPr>
        <p:sp>
          <p:nvSpPr>
            <p:cNvPr id="155" name="Ovale 154">
              <a:extLst>
                <a:ext uri="{FF2B5EF4-FFF2-40B4-BE49-F238E27FC236}">
                  <a16:creationId xmlns:a16="http://schemas.microsoft.com/office/drawing/2014/main" id="{925FEBFE-A26D-4E0B-B884-7E186CD878E5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/>
            </a:p>
          </p:txBody>
        </p:sp>
        <p:sp>
          <p:nvSpPr>
            <p:cNvPr id="156" name="Ovale 155">
              <a:extLst>
                <a:ext uri="{FF2B5EF4-FFF2-40B4-BE49-F238E27FC236}">
                  <a16:creationId xmlns:a16="http://schemas.microsoft.com/office/drawing/2014/main" id="{2A24665D-D5CF-4F18-A88A-8E4471800E8D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/>
            </a:p>
          </p:txBody>
        </p:sp>
        <p:sp>
          <p:nvSpPr>
            <p:cNvPr id="157" name="Ovale 156">
              <a:extLst>
                <a:ext uri="{FF2B5EF4-FFF2-40B4-BE49-F238E27FC236}">
                  <a16:creationId xmlns:a16="http://schemas.microsoft.com/office/drawing/2014/main" id="{39F2203F-31BF-4705-AC57-E197602982AA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/>
            </a:p>
          </p:txBody>
        </p:sp>
        <p:sp>
          <p:nvSpPr>
            <p:cNvPr id="158" name="Ovale 157">
              <a:extLst>
                <a:ext uri="{FF2B5EF4-FFF2-40B4-BE49-F238E27FC236}">
                  <a16:creationId xmlns:a16="http://schemas.microsoft.com/office/drawing/2014/main" id="{D4734E32-080E-49F2-89F3-16F0DBB5D130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/>
            </a:p>
          </p:txBody>
        </p:sp>
      </p:grpSp>
      <p:pic>
        <p:nvPicPr>
          <p:cNvPr id="94" name="Segnaposto contenuto 93" descr="Utente">
            <a:extLst>
              <a:ext uri="{FF2B5EF4-FFF2-40B4-BE49-F238E27FC236}">
                <a16:creationId xmlns:a16="http://schemas.microsoft.com/office/drawing/2014/main" id="{5AC6F288-703B-45A1-9B56-079BD755B2CB}"/>
              </a:ext>
            </a:extLst>
          </p:cNvPr>
          <p:cNvPicPr>
            <a:picLocks noGrp="1" noChangeAspect="1"/>
          </p:cNvPicPr>
          <p:nvPr>
            <p:ph sz="quarter" idx="2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/>
      </p:pic>
      <p:sp>
        <p:nvSpPr>
          <p:cNvPr id="80" name="Segnaposto testo 79" descr="nome dell'utente">
            <a:extLst>
              <a:ext uri="{FF2B5EF4-FFF2-40B4-BE49-F238E27FC236}">
                <a16:creationId xmlns:a16="http://schemas.microsoft.com/office/drawing/2014/main" id="{40F0AA8D-0756-4350-8005-9BCD0DDB3B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rtlCol="0"/>
          <a:lstStyle/>
          <a:p>
            <a:pPr rtl="0"/>
            <a:r>
              <a:rPr lang="it-IT" dirty="0"/>
              <a:t>Gianluca Bocchinfuso</a:t>
            </a:r>
          </a:p>
        </p:txBody>
      </p:sp>
      <p:cxnSp>
        <p:nvCxnSpPr>
          <p:cNvPr id="131" name="Connettore diritto 130">
            <a:extLst>
              <a:ext uri="{FF2B5EF4-FFF2-40B4-BE49-F238E27FC236}">
                <a16:creationId xmlns:a16="http://schemas.microsoft.com/office/drawing/2014/main" id="{8695A66A-1D9E-4D4E-9067-DC97380D3F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56601" y="4143058"/>
            <a:ext cx="4297680" cy="0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6" name="Segnaposto contenuto 95" descr="Ricevitore">
            <a:extLst>
              <a:ext uri="{FF2B5EF4-FFF2-40B4-BE49-F238E27FC236}">
                <a16:creationId xmlns:a16="http://schemas.microsoft.com/office/drawing/2014/main" id="{106CDB5A-A67F-441C-894F-3EDD7AD64C9A}"/>
              </a:ext>
            </a:extLst>
          </p:cNvPr>
          <p:cNvPicPr>
            <a:picLocks noGrp="1" noChangeAspect="1"/>
          </p:cNvPicPr>
          <p:nvPr>
            <p:ph sz="quarter" idx="19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/>
      </p:pic>
      <p:sp>
        <p:nvSpPr>
          <p:cNvPr id="86" name="Segnaposto testo 85" descr="telefono utente">
            <a:extLst>
              <a:ext uri="{FF2B5EF4-FFF2-40B4-BE49-F238E27FC236}">
                <a16:creationId xmlns:a16="http://schemas.microsoft.com/office/drawing/2014/main" id="{60CCF183-9FEB-4677-9379-BC01A7251D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rtlCol="0"/>
          <a:lstStyle/>
          <a:p>
            <a:pPr rtl="0"/>
            <a:r>
              <a:rPr lang="it-IT" sz="1800" dirty="0">
                <a:effectLst/>
                <a:ea typeface="Aptos" panose="020B0004020202020204" pitchFamily="34" charset="0"/>
                <a:cs typeface="Calibri" panose="020F0502020204030204" pitchFamily="34" charset="0"/>
              </a:rPr>
              <a:t>0292891426</a:t>
            </a:r>
            <a:endParaRPr lang="it-IT" dirty="0">
              <a:cs typeface="Calibri" panose="020F0502020204030204" pitchFamily="34" charset="0"/>
            </a:endParaRPr>
          </a:p>
        </p:txBody>
      </p:sp>
      <p:cxnSp>
        <p:nvCxnSpPr>
          <p:cNvPr id="132" name="Connettore diritto 131">
            <a:extLst>
              <a:ext uri="{FF2B5EF4-FFF2-40B4-BE49-F238E27FC236}">
                <a16:creationId xmlns:a16="http://schemas.microsoft.com/office/drawing/2014/main" id="{529648F7-20E3-4312-823A-D8265A94AF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56601" y="4866958"/>
            <a:ext cx="4297680" cy="0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Segnaposto contenuto 97" descr="Busta">
            <a:extLst>
              <a:ext uri="{FF2B5EF4-FFF2-40B4-BE49-F238E27FC236}">
                <a16:creationId xmlns:a16="http://schemas.microsoft.com/office/drawing/2014/main" id="{0B9C03E0-6367-44D9-A740-AA6436F075E8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/>
      </p:pic>
      <p:sp>
        <p:nvSpPr>
          <p:cNvPr id="87" name="Segnaposto testo 86" descr="indirizzo di posta elettronica dell'utente">
            <a:extLst>
              <a:ext uri="{FF2B5EF4-FFF2-40B4-BE49-F238E27FC236}">
                <a16:creationId xmlns:a16="http://schemas.microsoft.com/office/drawing/2014/main" id="{DF3FE72B-F9BD-472F-A413-71BEEF95F43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59074" y="5131206"/>
            <a:ext cx="4127325" cy="261844"/>
          </a:xfrm>
        </p:spPr>
        <p:txBody>
          <a:bodyPr rtlCol="0"/>
          <a:lstStyle/>
          <a:p>
            <a:pPr rtl="0"/>
            <a:r>
              <a:rPr lang="it-IT" dirty="0"/>
              <a:t>gianluca.bocchinfuso@scuola.istruzione.it</a:t>
            </a:r>
          </a:p>
        </p:txBody>
      </p:sp>
      <p:cxnSp>
        <p:nvCxnSpPr>
          <p:cNvPr id="133" name="Connettore diritto 132">
            <a:extLst>
              <a:ext uri="{FF2B5EF4-FFF2-40B4-BE49-F238E27FC236}">
                <a16:creationId xmlns:a16="http://schemas.microsoft.com/office/drawing/2014/main" id="{8F841485-6093-48AB-9892-0FB58675C7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56601" y="5616258"/>
            <a:ext cx="4297680" cy="0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0" name="Segnaposto contenuto 99" descr="Collegamento">
            <a:extLst>
              <a:ext uri="{FF2B5EF4-FFF2-40B4-BE49-F238E27FC236}">
                <a16:creationId xmlns:a16="http://schemas.microsoft.com/office/drawing/2014/main" id="{420E824D-10A7-42CB-A7E8-5298E3E84F02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/>
      </p:pic>
      <p:sp>
        <p:nvSpPr>
          <p:cNvPr id="88" name="Segnaposto testo 87" descr="sito Web dell'utente">
            <a:extLst>
              <a:ext uri="{FF2B5EF4-FFF2-40B4-BE49-F238E27FC236}">
                <a16:creationId xmlns:a16="http://schemas.microsoft.com/office/drawing/2014/main" id="{3717E33B-5954-4CDC-B30A-BD21BED6DD4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92562" y="6088559"/>
            <a:ext cx="3695206" cy="276999"/>
          </a:xfrm>
        </p:spPr>
        <p:txBody>
          <a:bodyPr rtlCol="0"/>
          <a:lstStyle/>
          <a:p>
            <a:r>
              <a:rPr lang="it-IT" sz="180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milano.istruzionelombardia.gov.it</a:t>
            </a:r>
          </a:p>
          <a:p>
            <a:pPr rtl="0"/>
            <a:endParaRPr lang="it-IT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C4A22B0-76D1-4930-4A80-64373045F6DC}"/>
              </a:ext>
            </a:extLst>
          </p:cNvPr>
          <p:cNvSpPr txBox="1"/>
          <p:nvPr/>
        </p:nvSpPr>
        <p:spPr>
          <a:xfrm>
            <a:off x="8018739" y="5750004"/>
            <a:ext cx="428009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i="1" dirty="0">
                <a:solidFill>
                  <a:schemeClr val="bg1"/>
                </a:solidFill>
                <a:latin typeface="Garamond" panose="02020404030301010803" pitchFamily="18" charset="0"/>
              </a:rPr>
              <a:t>Valutare non significa etichettare, ma illuminare nuove possibilità.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B6E5C6D-09A5-72C0-D800-D956BF1F412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7258" y="117063"/>
            <a:ext cx="1274174" cy="60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200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10511" y="70103"/>
            <a:ext cx="8571230" cy="1010533"/>
          </a:xfrm>
          <a:prstGeom prst="rect">
            <a:avLst/>
          </a:prstGeom>
          <a:solidFill>
            <a:srgbClr val="EDEBE0"/>
          </a:solidFill>
        </p:spPr>
        <p:txBody>
          <a:bodyPr vert="horz" wrap="square" lIns="0" tIns="1016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80"/>
              </a:spcBef>
            </a:pPr>
            <a:r>
              <a:rPr sz="2500" b="1" i="1" dirty="0">
                <a:latin typeface="Times New Roman"/>
                <a:cs typeface="Times New Roman"/>
              </a:rPr>
              <a:t>Mi</a:t>
            </a:r>
            <a:r>
              <a:rPr sz="2500" b="1" i="1" spc="-120" dirty="0">
                <a:latin typeface="Times New Roman"/>
                <a:cs typeface="Times New Roman"/>
              </a:rPr>
              <a:t> </a:t>
            </a:r>
            <a:r>
              <a:rPr sz="2500" b="1" i="1" spc="-10" dirty="0">
                <a:latin typeface="Times New Roman"/>
                <a:cs typeface="Times New Roman"/>
              </a:rPr>
              <a:t>presento…</a:t>
            </a:r>
            <a:endParaRPr sz="2500" dirty="0">
              <a:latin typeface="Times New Roman"/>
              <a:cs typeface="Times New Roman"/>
            </a:endParaRPr>
          </a:p>
          <a:p>
            <a:pPr marL="90805">
              <a:lnSpc>
                <a:spcPct val="100000"/>
              </a:lnSpc>
              <a:spcBef>
                <a:spcPts val="20"/>
              </a:spcBef>
              <a:tabLst>
                <a:tab pos="3352800" algn="l"/>
              </a:tabLst>
            </a:pPr>
            <a:r>
              <a:rPr sz="2000" dirty="0">
                <a:latin typeface="Times New Roman"/>
                <a:cs typeface="Times New Roman"/>
              </a:rPr>
              <a:t>Io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e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la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Times New Roman"/>
                <a:cs typeface="Times New Roman"/>
              </a:rPr>
              <a:t>pratica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spc="-45" dirty="0">
                <a:latin typeface="Times New Roman"/>
                <a:cs typeface="Times New Roman"/>
              </a:rPr>
              <a:t>della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valutazione.</a:t>
            </a:r>
            <a:r>
              <a:rPr sz="2000" dirty="0">
                <a:latin typeface="Times New Roman"/>
                <a:cs typeface="Times New Roman"/>
              </a:rPr>
              <a:t>	Come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mi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spc="-40" dirty="0">
                <a:latin typeface="Times New Roman"/>
                <a:cs typeface="Times New Roman"/>
              </a:rPr>
              <a:t>vedo?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Chi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sono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Times New Roman"/>
                <a:cs typeface="Times New Roman"/>
              </a:rPr>
              <a:t>io?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Quale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spc="-40" dirty="0">
                <a:latin typeface="Times New Roman"/>
                <a:cs typeface="Times New Roman"/>
              </a:rPr>
              <a:t>figura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Times New Roman"/>
                <a:cs typeface="Times New Roman"/>
              </a:rPr>
              <a:t>scelgo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in</a:t>
            </a:r>
            <a:endParaRPr sz="2000" dirty="0">
              <a:latin typeface="Times New Roman"/>
              <a:cs typeface="Times New Roman"/>
            </a:endParaRPr>
          </a:p>
          <a:p>
            <a:pPr marL="90805">
              <a:lnSpc>
                <a:spcPct val="100000"/>
              </a:lnSpc>
            </a:pPr>
            <a:r>
              <a:rPr sz="2000" spc="-45" dirty="0">
                <a:latin typeface="Times New Roman"/>
                <a:cs typeface="Times New Roman"/>
              </a:rPr>
              <a:t>relazione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questo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spc="-65" dirty="0">
                <a:latin typeface="Times New Roman"/>
                <a:cs typeface="Times New Roman"/>
              </a:rPr>
              <a:t>tema?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Perché?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99914" y="6358839"/>
            <a:ext cx="150812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a</a:t>
            </a:r>
            <a:r>
              <a:rPr sz="1200" spc="-20" dirty="0">
                <a:solidFill>
                  <a:srgbClr val="88888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cura</a:t>
            </a:r>
            <a:r>
              <a:rPr sz="1200" spc="5" dirty="0">
                <a:solidFill>
                  <a:srgbClr val="88888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di</a:t>
            </a:r>
            <a:r>
              <a:rPr sz="1200" spc="-10" dirty="0">
                <a:solidFill>
                  <a:srgbClr val="88888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G.</a:t>
            </a:r>
            <a:r>
              <a:rPr sz="1200" spc="-5" dirty="0">
                <a:solidFill>
                  <a:srgbClr val="888888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888888"/>
                </a:solidFill>
                <a:latin typeface="Calibri"/>
                <a:cs typeface="Calibri"/>
              </a:rPr>
              <a:t>Bocchinfuso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23488" y="1143000"/>
            <a:ext cx="5166360" cy="514502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892301" y="6362701"/>
            <a:ext cx="150812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200" spc="-35" dirty="0">
                <a:solidFill>
                  <a:srgbClr val="888888"/>
                </a:solidFill>
                <a:latin typeface="Calibri"/>
                <a:cs typeface="Calibri"/>
              </a:rPr>
              <a:t>Venerdì 23  maggio</a:t>
            </a:r>
            <a:r>
              <a:rPr sz="1200" spc="-35" dirty="0">
                <a:solidFill>
                  <a:srgbClr val="888888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888888"/>
                </a:solidFill>
                <a:latin typeface="Calibri"/>
                <a:cs typeface="Calibri"/>
              </a:rPr>
              <a:t>2025</a:t>
            </a:r>
            <a:endParaRPr sz="1200" dirty="0">
              <a:latin typeface="Calibri"/>
              <a:cs typeface="Calibri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3F88F9FA-45C6-F126-8612-CB86E7918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58" y="117063"/>
            <a:ext cx="1274174" cy="603556"/>
          </a:xfrm>
          <a:prstGeom prst="rect">
            <a:avLst/>
          </a:prstGeom>
        </p:spPr>
      </p:pic>
      <p:sp>
        <p:nvSpPr>
          <p:cNvPr id="8" name="Ovale 7">
            <a:extLst>
              <a:ext uri="{FF2B5EF4-FFF2-40B4-BE49-F238E27FC236}">
                <a16:creationId xmlns:a16="http://schemas.microsoft.com/office/drawing/2014/main" id="{3D732789-2B76-E18C-491A-36CBB52B13C3}"/>
              </a:ext>
            </a:extLst>
          </p:cNvPr>
          <p:cNvSpPr/>
          <p:nvPr/>
        </p:nvSpPr>
        <p:spPr>
          <a:xfrm>
            <a:off x="31720" y="6377449"/>
            <a:ext cx="505755" cy="42248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247640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5" descr="C:\Users\hp\Downloads\valutazione-degli-apprendimenti-e-criteri-di-valutazione-4027813-1.jpg">
            <a:extLst>
              <a:ext uri="{FF2B5EF4-FFF2-40B4-BE49-F238E27FC236}">
                <a16:creationId xmlns:a16="http://schemas.microsoft.com/office/drawing/2014/main" id="{CBF93F35-EB7B-DD1D-26B9-2E73442A5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4597">
            <a:off x="3409950" y="119063"/>
            <a:ext cx="5372100" cy="465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>
            <a:extLst>
              <a:ext uri="{FF2B5EF4-FFF2-40B4-BE49-F238E27FC236}">
                <a16:creationId xmlns:a16="http://schemas.microsoft.com/office/drawing/2014/main" id="{D5693BE1-BD01-9DC7-FCFD-1804192364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4066" y="2928938"/>
            <a:ext cx="8358187" cy="800100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it-IT" altLang="it-IT" sz="3200" b="1" dirty="0">
                <a:solidFill>
                  <a:srgbClr val="002060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Valutare per orientare </a:t>
            </a:r>
          </a:p>
          <a:p>
            <a:pPr algn="ctr"/>
            <a:r>
              <a:rPr lang="it-IT" altLang="it-IT" sz="1400" b="1" dirty="0">
                <a:solidFill>
                  <a:srgbClr val="002060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Venerdì 23 maggio 2025</a:t>
            </a:r>
          </a:p>
        </p:txBody>
      </p:sp>
      <p:pic>
        <p:nvPicPr>
          <p:cNvPr id="13316" name="Picture 4">
            <a:extLst>
              <a:ext uri="{FF2B5EF4-FFF2-40B4-BE49-F238E27FC236}">
                <a16:creationId xmlns:a16="http://schemas.microsoft.com/office/drawing/2014/main" id="{F8DE490B-1CEE-631E-4DBE-F866D3A33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3" y="4143378"/>
            <a:ext cx="2811463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>
            <a:extLst>
              <a:ext uri="{FF2B5EF4-FFF2-40B4-BE49-F238E27FC236}">
                <a16:creationId xmlns:a16="http://schemas.microsoft.com/office/drawing/2014/main" id="{2ED11CD5-D350-E851-2FC5-AD7EEF23A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9257">
            <a:off x="6622163" y="3967961"/>
            <a:ext cx="3214665" cy="2892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D3AD7DF-0836-3690-AD98-A74F99518418}"/>
              </a:ext>
            </a:extLst>
          </p:cNvPr>
          <p:cNvSpPr txBox="1">
            <a:spLocks noChangeArrowheads="1"/>
          </p:cNvSpPr>
          <p:nvPr/>
        </p:nvSpPr>
        <p:spPr bwMode="auto">
          <a:xfrm rot="686600">
            <a:off x="6918034" y="4630441"/>
            <a:ext cx="2620499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sz="1800" b="1" i="1" dirty="0">
                <a:solidFill>
                  <a:srgbClr val="002060"/>
                </a:solidFill>
                <a:latin typeface="Garamond" panose="02020404030301010803" pitchFamily="18" charset="0"/>
              </a:rPr>
              <a:t>Strumenti e strategie per guidare gli studenti nel loro percorso</a:t>
            </a:r>
          </a:p>
          <a:p>
            <a:pPr eaLnBrk="1" hangingPunct="1"/>
            <a:endParaRPr lang="it-IT" altLang="it-IT" sz="1800" b="1" i="1" dirty="0"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pPr eaLnBrk="1" hangingPunct="1"/>
            <a:r>
              <a:rPr lang="it-IT" altLang="it-IT" sz="1800" b="1" i="1" dirty="0">
                <a:solidFill>
                  <a:srgbClr val="002060"/>
                </a:solidFill>
                <a:latin typeface="Garamond" panose="02020404030301010803" pitchFamily="18" charset="0"/>
              </a:rPr>
              <a:t>Verso pratiche comuni…</a:t>
            </a:r>
          </a:p>
        </p:txBody>
      </p:sp>
      <p:cxnSp>
        <p:nvCxnSpPr>
          <p:cNvPr id="14" name="Connettore 7 13">
            <a:extLst>
              <a:ext uri="{FF2B5EF4-FFF2-40B4-BE49-F238E27FC236}">
                <a16:creationId xmlns:a16="http://schemas.microsoft.com/office/drawing/2014/main" id="{F1D63581-0B48-61FC-EB5A-D6AE069FD194}"/>
              </a:ext>
            </a:extLst>
          </p:cNvPr>
          <p:cNvCxnSpPr>
            <a:cxnSpLocks/>
          </p:cNvCxnSpPr>
          <p:nvPr/>
        </p:nvCxnSpPr>
        <p:spPr>
          <a:xfrm flipV="1">
            <a:off x="3738566" y="4700591"/>
            <a:ext cx="3156038" cy="800100"/>
          </a:xfrm>
          <a:prstGeom prst="curvedConnector3">
            <a:avLst>
              <a:gd name="adj1" fmla="val 50000"/>
            </a:avLst>
          </a:prstGeom>
          <a:ln w="25400" cap="rnd">
            <a:solidFill>
              <a:schemeClr val="bg2">
                <a:lumMod val="25000"/>
              </a:schemeClr>
            </a:solidFill>
            <a:beve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6" name="Text Box 27">
            <a:extLst>
              <a:ext uri="{FF2B5EF4-FFF2-40B4-BE49-F238E27FC236}">
                <a16:creationId xmlns:a16="http://schemas.microsoft.com/office/drawing/2014/main" id="{0B1673E2-8F20-6561-213D-994735B436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6381750"/>
            <a:ext cx="8445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 sz="1200" b="1">
              <a:latin typeface="Ashley Script MT Std" pitchFamily="50" charset="0"/>
            </a:endParaRPr>
          </a:p>
        </p:txBody>
      </p:sp>
      <p:cxnSp>
        <p:nvCxnSpPr>
          <p:cNvPr id="2" name="Connettore 7 13">
            <a:extLst>
              <a:ext uri="{FF2B5EF4-FFF2-40B4-BE49-F238E27FC236}">
                <a16:creationId xmlns:a16="http://schemas.microsoft.com/office/drawing/2014/main" id="{9BB9591D-2287-8341-81DD-02F927B91EAE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595688" y="5703888"/>
            <a:ext cx="3023124" cy="214312"/>
          </a:xfrm>
          <a:prstGeom prst="curvedConnector3">
            <a:avLst>
              <a:gd name="adj1" fmla="val 50000"/>
            </a:avLst>
          </a:prstGeom>
          <a:noFill/>
          <a:ln w="25400" cap="rnd" algn="ctr">
            <a:solidFill>
              <a:srgbClr val="202020"/>
            </a:solidFill>
            <a:bevel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58" name="AutoShape 24" descr="2483-Valutazione degli apprendimenti: strumenti e vincoli | tefurma">
            <a:extLst>
              <a:ext uri="{FF2B5EF4-FFF2-40B4-BE49-F238E27FC236}">
                <a16:creationId xmlns:a16="http://schemas.microsoft.com/office/drawing/2014/main" id="{2424C870-8C18-8910-63E1-4200DBC552C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92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2060" name="Google Shape;89;p1">
            <a:extLst>
              <a:ext uri="{FF2B5EF4-FFF2-40B4-BE49-F238E27FC236}">
                <a16:creationId xmlns:a16="http://schemas.microsoft.com/office/drawing/2014/main" id="{E70881E3-41B7-2031-1B9A-DA23C62F56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8650" y="6461128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>
                <a:srgbClr val="898989"/>
              </a:buClr>
              <a:buSzPts val="1200"/>
              <a:buFont typeface="Calibri" panose="020F0502020204030204" pitchFamily="34" charset="0"/>
              <a:buNone/>
            </a:pPr>
            <a:r>
              <a:rPr lang="en-US" altLang="it-IT" sz="1200" dirty="0">
                <a:solidFill>
                  <a:srgbClr val="898989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Venerdì 23 maggio 2025</a:t>
            </a:r>
            <a:endParaRPr lang="it-IT" altLang="it-IT" dirty="0"/>
          </a:p>
        </p:txBody>
      </p:sp>
      <p:sp>
        <p:nvSpPr>
          <p:cNvPr id="2061" name="Google Shape;90;p1">
            <a:extLst>
              <a:ext uri="{FF2B5EF4-FFF2-40B4-BE49-F238E27FC236}">
                <a16:creationId xmlns:a16="http://schemas.microsoft.com/office/drawing/2014/main" id="{8C73E4A6-56C7-F449-FCC0-DC3E601666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6415091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Clr>
                <a:srgbClr val="898989"/>
              </a:buClr>
              <a:buSzPts val="1200"/>
              <a:buFont typeface="Calibri" panose="020F0502020204030204" pitchFamily="34" charset="0"/>
              <a:buNone/>
            </a:pPr>
            <a:r>
              <a:rPr lang="en-US" altLang="it-IT" sz="1200">
                <a:solidFill>
                  <a:srgbClr val="898989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a  cura di G. Bocchinfuso </a:t>
            </a:r>
            <a:endParaRPr lang="it-IT" alt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893921B-5A90-AF51-A5AD-690152EB0B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258" y="117063"/>
            <a:ext cx="1274174" cy="603556"/>
          </a:xfrm>
          <a:prstGeom prst="rect">
            <a:avLst/>
          </a:prstGeom>
        </p:spPr>
      </p:pic>
      <p:sp>
        <p:nvSpPr>
          <p:cNvPr id="3" name="Ovale 2">
            <a:extLst>
              <a:ext uri="{FF2B5EF4-FFF2-40B4-BE49-F238E27FC236}">
                <a16:creationId xmlns:a16="http://schemas.microsoft.com/office/drawing/2014/main" id="{F4FF8615-3092-952F-8758-2F627BBD5D16}"/>
              </a:ext>
            </a:extLst>
          </p:cNvPr>
          <p:cNvSpPr/>
          <p:nvPr/>
        </p:nvSpPr>
        <p:spPr>
          <a:xfrm>
            <a:off x="31720" y="6377449"/>
            <a:ext cx="505755" cy="42248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/>
              <a:t>3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ADA41-ACC1-F037-DE19-3A3DFBFC5A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65" name="Text Box 29">
            <a:extLst>
              <a:ext uri="{FF2B5EF4-FFF2-40B4-BE49-F238E27FC236}">
                <a16:creationId xmlns:a16="http://schemas.microsoft.com/office/drawing/2014/main" id="{86CE4A00-00F5-B22D-0FE3-F2BBDF17A3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45" y="154535"/>
            <a:ext cx="3129229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2800" b="1" dirty="0">
                <a:solidFill>
                  <a:srgbClr val="002060"/>
                </a:solidFill>
                <a:latin typeface="Garamond" panose="02020404030301010803" pitchFamily="18" charset="0"/>
              </a:rPr>
              <a:t>AGENDA</a:t>
            </a:r>
          </a:p>
        </p:txBody>
      </p:sp>
      <p:sp>
        <p:nvSpPr>
          <p:cNvPr id="27680" name="Google Shape;90;p1">
            <a:extLst>
              <a:ext uri="{FF2B5EF4-FFF2-40B4-BE49-F238E27FC236}">
                <a16:creationId xmlns:a16="http://schemas.microsoft.com/office/drawing/2014/main" id="{F9C2CA49-B2CC-4B59-1A5A-4BA1BFEDCB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6415091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Clr>
                <a:srgbClr val="898989"/>
              </a:buClr>
              <a:buSzPts val="1200"/>
              <a:buFont typeface="Calibri" panose="020F0502020204030204" pitchFamily="34" charset="0"/>
              <a:buNone/>
            </a:pPr>
            <a:r>
              <a:rPr lang="en-US" altLang="it-IT" sz="1200">
                <a:solidFill>
                  <a:srgbClr val="898989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a  cura di G. Bocchinfuso </a:t>
            </a:r>
            <a:endParaRPr lang="it-IT" altLang="it-IT"/>
          </a:p>
        </p:txBody>
      </p:sp>
      <p:sp>
        <p:nvSpPr>
          <p:cNvPr id="2" name="Google Shape;89;p1">
            <a:extLst>
              <a:ext uri="{FF2B5EF4-FFF2-40B4-BE49-F238E27FC236}">
                <a16:creationId xmlns:a16="http://schemas.microsoft.com/office/drawing/2014/main" id="{1C6C0125-D90D-33C6-F818-E0E62486EA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4393" y="641509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>
                <a:srgbClr val="898989"/>
              </a:buClr>
              <a:buSzPts val="1200"/>
              <a:buFont typeface="Calibri" panose="020F0502020204030204" pitchFamily="34" charset="0"/>
              <a:buNone/>
            </a:pPr>
            <a:r>
              <a:rPr lang="en-US" altLang="it-IT" sz="1200" dirty="0">
                <a:solidFill>
                  <a:srgbClr val="898989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Venerdì 23 maggio 2025</a:t>
            </a:r>
            <a:endParaRPr lang="it-IT" alt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D25F7CD-A54C-0D34-8480-E6D35CF732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58" y="117063"/>
            <a:ext cx="1274174" cy="603556"/>
          </a:xfrm>
          <a:prstGeom prst="rect">
            <a:avLst/>
          </a:prstGeom>
        </p:spPr>
      </p:pic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9C15868B-A7A5-6F74-0660-071F7B4AC6D6}"/>
              </a:ext>
            </a:extLst>
          </p:cNvPr>
          <p:cNvCxnSpPr>
            <a:cxnSpLocks/>
          </p:cNvCxnSpPr>
          <p:nvPr/>
        </p:nvCxnSpPr>
        <p:spPr>
          <a:xfrm>
            <a:off x="239151" y="962046"/>
            <a:ext cx="11732455" cy="0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66EA5B58-18E4-A8E7-D82B-A05644D41493}"/>
              </a:ext>
            </a:extLst>
          </p:cNvPr>
          <p:cNvCxnSpPr/>
          <p:nvPr/>
        </p:nvCxnSpPr>
        <p:spPr>
          <a:xfrm>
            <a:off x="239151" y="868099"/>
            <a:ext cx="11732455" cy="0"/>
          </a:xfrm>
          <a:prstGeom prst="line">
            <a:avLst/>
          </a:prstGeom>
          <a:ln w="317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Elemento grafico 9" descr="Libro aperto con riempimento a tinta unita">
            <a:extLst>
              <a:ext uri="{FF2B5EF4-FFF2-40B4-BE49-F238E27FC236}">
                <a16:creationId xmlns:a16="http://schemas.microsoft.com/office/drawing/2014/main" id="{71075100-B67A-2CC8-04FE-63DAAF6832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9151" y="1158516"/>
            <a:ext cx="831689" cy="831689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D09FE35F-5406-FD3E-0160-E430FAE87DDB}"/>
              </a:ext>
            </a:extLst>
          </p:cNvPr>
          <p:cNvSpPr txBox="1"/>
          <p:nvPr/>
        </p:nvSpPr>
        <p:spPr>
          <a:xfrm>
            <a:off x="239151" y="1858386"/>
            <a:ext cx="609600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it-IT" sz="1800" dirty="0"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pPr marL="342900" indent="-342900" algn="just">
              <a:buSzPct val="70000"/>
              <a:buFont typeface="Wingdings" panose="05000000000000000000" pitchFamily="2" charset="2"/>
              <a:buChar char="q"/>
            </a:pPr>
            <a:r>
              <a:rPr lang="it-IT" sz="2400" dirty="0">
                <a:solidFill>
                  <a:srgbClr val="002060"/>
                </a:solidFill>
                <a:latin typeface="Garamond" panose="02020404030301010803" pitchFamily="18" charset="0"/>
              </a:rPr>
              <a:t>La funzione dell’atto valutativo</a:t>
            </a:r>
          </a:p>
          <a:p>
            <a:pPr marL="342900" indent="-342900" algn="just">
              <a:buSzPct val="70000"/>
              <a:buFont typeface="Wingdings" panose="05000000000000000000" pitchFamily="2" charset="2"/>
              <a:buChar char="q"/>
            </a:pPr>
            <a:endParaRPr lang="it-IT" sz="2400" dirty="0"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pPr marL="342900" indent="-342900" algn="just">
              <a:buSzPct val="70000"/>
              <a:buFont typeface="Wingdings" panose="05000000000000000000" pitchFamily="2" charset="2"/>
              <a:buChar char="q"/>
            </a:pPr>
            <a:r>
              <a:rPr lang="it-IT" sz="2400" dirty="0">
                <a:solidFill>
                  <a:srgbClr val="002060"/>
                </a:solidFill>
                <a:latin typeface="Garamond" panose="02020404030301010803" pitchFamily="18" charset="0"/>
              </a:rPr>
              <a:t>I riferimenti normativi</a:t>
            </a:r>
          </a:p>
          <a:p>
            <a:pPr marL="342900" indent="-342900" algn="just">
              <a:buSzPct val="70000"/>
              <a:buFont typeface="Wingdings" panose="05000000000000000000" pitchFamily="2" charset="2"/>
              <a:buChar char="q"/>
            </a:pPr>
            <a:endParaRPr lang="it-IT" sz="2400" dirty="0"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pPr marL="342900" indent="-342900" algn="just">
              <a:buSzPct val="70000"/>
              <a:buFont typeface="Wingdings" panose="05000000000000000000" pitchFamily="2" charset="2"/>
              <a:buChar char="q"/>
            </a:pPr>
            <a:r>
              <a:rPr lang="it-IT" sz="2400" dirty="0">
                <a:solidFill>
                  <a:srgbClr val="002060"/>
                </a:solidFill>
                <a:latin typeface="Garamond" panose="02020404030301010803" pitchFamily="18" charset="0"/>
              </a:rPr>
              <a:t>La funzione della valutazione orientativa</a:t>
            </a:r>
          </a:p>
          <a:p>
            <a:pPr marL="342900" indent="-342900" algn="just">
              <a:buSzPct val="70000"/>
              <a:buFont typeface="Wingdings" panose="05000000000000000000" pitchFamily="2" charset="2"/>
              <a:buChar char="q"/>
            </a:pPr>
            <a:endParaRPr lang="it-IT" sz="2400" dirty="0"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pPr marL="342900" indent="-342900" algn="just">
              <a:buSzPct val="70000"/>
              <a:buFont typeface="Wingdings" panose="05000000000000000000" pitchFamily="2" charset="2"/>
              <a:buChar char="q"/>
            </a:pPr>
            <a:r>
              <a:rPr lang="it-IT" sz="2400" dirty="0">
                <a:solidFill>
                  <a:srgbClr val="002060"/>
                </a:solidFill>
                <a:latin typeface="Garamond" panose="02020404030301010803" pitchFamily="18" charset="0"/>
              </a:rPr>
              <a:t>Le scelte e il ruolo del docente</a:t>
            </a:r>
          </a:p>
          <a:p>
            <a:pPr marL="342900" indent="-342900" algn="just">
              <a:buSzPct val="70000"/>
              <a:buFont typeface="Wingdings" panose="05000000000000000000" pitchFamily="2" charset="2"/>
              <a:buChar char="q"/>
            </a:pPr>
            <a:endParaRPr lang="it-IT" sz="2400" dirty="0"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pPr marL="342900" indent="-342900" algn="just">
              <a:buSzPct val="70000"/>
              <a:buFont typeface="Wingdings" panose="05000000000000000000" pitchFamily="2" charset="2"/>
              <a:buChar char="q"/>
            </a:pPr>
            <a:r>
              <a:rPr lang="it-IT" sz="2400" dirty="0">
                <a:solidFill>
                  <a:srgbClr val="002060"/>
                </a:solidFill>
                <a:latin typeface="Garamond" panose="02020404030301010803" pitchFamily="18" charset="0"/>
              </a:rPr>
              <a:t>Ipotesi di ricerca-azione</a:t>
            </a:r>
          </a:p>
        </p:txBody>
      </p:sp>
      <p:pic>
        <p:nvPicPr>
          <p:cNvPr id="11" name="Immagine 10" descr="Mani che formano un cerchio">
            <a:extLst>
              <a:ext uri="{FF2B5EF4-FFF2-40B4-BE49-F238E27FC236}">
                <a16:creationId xmlns:a16="http://schemas.microsoft.com/office/drawing/2014/main" id="{5A81BBAC-837C-4F22-4B95-D41837582F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637" y="1223278"/>
            <a:ext cx="5967970" cy="4364722"/>
          </a:xfrm>
          <a:prstGeom prst="rect">
            <a:avLst/>
          </a:prstGeom>
        </p:spPr>
      </p:pic>
      <p:sp>
        <p:nvSpPr>
          <p:cNvPr id="4" name="Ovale 3">
            <a:extLst>
              <a:ext uri="{FF2B5EF4-FFF2-40B4-BE49-F238E27FC236}">
                <a16:creationId xmlns:a16="http://schemas.microsoft.com/office/drawing/2014/main" id="{F59A3129-1FED-649A-161A-390588484648}"/>
              </a:ext>
            </a:extLst>
          </p:cNvPr>
          <p:cNvSpPr/>
          <p:nvPr/>
        </p:nvSpPr>
        <p:spPr>
          <a:xfrm>
            <a:off x="31720" y="6377449"/>
            <a:ext cx="505755" cy="42248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11494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>
            <a:extLst>
              <a:ext uri="{FF2B5EF4-FFF2-40B4-BE49-F238E27FC236}">
                <a16:creationId xmlns:a16="http://schemas.microsoft.com/office/drawing/2014/main" id="{794B9E76-D5C8-F524-8F7F-94C8636375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514600"/>
            <a:ext cx="8534400" cy="2844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it-IT" altLang="it-IT" sz="2000">
              <a:solidFill>
                <a:srgbClr val="FF0000"/>
              </a:solidFill>
            </a:endParaRPr>
          </a:p>
          <a:p>
            <a:pPr algn="ctr" eaLnBrk="1" hangingPunct="1"/>
            <a:endParaRPr lang="it-IT" altLang="it-IT" sz="2000">
              <a:solidFill>
                <a:srgbClr val="FF0000"/>
              </a:solidFill>
            </a:endParaRPr>
          </a:p>
          <a:p>
            <a:pPr algn="ctr" eaLnBrk="1" hangingPunct="1"/>
            <a:endParaRPr lang="it-IT" altLang="it-IT" sz="2000">
              <a:solidFill>
                <a:srgbClr val="FF0000"/>
              </a:solidFill>
            </a:endParaRPr>
          </a:p>
          <a:p>
            <a:pPr algn="ctr" eaLnBrk="1" hangingPunct="1"/>
            <a:endParaRPr lang="it-IT" altLang="it-IT" sz="2000">
              <a:solidFill>
                <a:srgbClr val="FF0000"/>
              </a:solidFill>
            </a:endParaRPr>
          </a:p>
          <a:p>
            <a:pPr algn="ctr" eaLnBrk="1" hangingPunct="1"/>
            <a:endParaRPr lang="it-IT" altLang="it-IT" sz="2000">
              <a:solidFill>
                <a:srgbClr val="FF0000"/>
              </a:solidFill>
            </a:endParaRPr>
          </a:p>
          <a:p>
            <a:pPr algn="ctr" eaLnBrk="1" hangingPunct="1"/>
            <a:endParaRPr lang="it-IT" altLang="it-IT" sz="2000">
              <a:solidFill>
                <a:srgbClr val="FF0000"/>
              </a:solidFill>
            </a:endParaRPr>
          </a:p>
          <a:p>
            <a:pPr algn="ctr" eaLnBrk="1" hangingPunct="1"/>
            <a:endParaRPr lang="it-IT" altLang="it-IT" sz="2000">
              <a:solidFill>
                <a:srgbClr val="FF0000"/>
              </a:solidFill>
            </a:endParaRPr>
          </a:p>
          <a:p>
            <a:pPr algn="ctr" eaLnBrk="1" hangingPunct="1"/>
            <a:endParaRPr lang="it-IT" altLang="it-IT" sz="2000">
              <a:solidFill>
                <a:srgbClr val="FF0000"/>
              </a:solidFill>
            </a:endParaRPr>
          </a:p>
          <a:p>
            <a:pPr algn="ctr" eaLnBrk="1" hangingPunct="1"/>
            <a:endParaRPr lang="it-IT" altLang="it-IT" sz="2000">
              <a:solidFill>
                <a:srgbClr val="FF0000"/>
              </a:solidFill>
            </a:endParaRPr>
          </a:p>
        </p:txBody>
      </p:sp>
      <p:sp>
        <p:nvSpPr>
          <p:cNvPr id="276484" name="Text Box 4">
            <a:extLst>
              <a:ext uri="{FF2B5EF4-FFF2-40B4-BE49-F238E27FC236}">
                <a16:creationId xmlns:a16="http://schemas.microsoft.com/office/drawing/2014/main" id="{C1A91629-79CA-EC3E-B454-D5CB99CFDF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1295403"/>
            <a:ext cx="3200400" cy="701675"/>
          </a:xfrm>
          <a:prstGeom prst="rect">
            <a:avLst/>
          </a:prstGeom>
          <a:solidFill>
            <a:srgbClr val="3333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2000" b="1" dirty="0">
                <a:solidFill>
                  <a:schemeClr val="bg1"/>
                </a:solidFill>
                <a:latin typeface="Garamond" panose="02020404030301010803" pitchFamily="18" charset="0"/>
              </a:rPr>
              <a:t>VALUTAZIONE PREDITTIVA</a:t>
            </a:r>
          </a:p>
        </p:txBody>
      </p:sp>
      <p:sp>
        <p:nvSpPr>
          <p:cNvPr id="276485" name="Text Box 5">
            <a:extLst>
              <a:ext uri="{FF2B5EF4-FFF2-40B4-BE49-F238E27FC236}">
                <a16:creationId xmlns:a16="http://schemas.microsoft.com/office/drawing/2014/main" id="{C9D50956-32CF-14A2-D5ED-68972E7A3D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2667003"/>
            <a:ext cx="3200400" cy="701675"/>
          </a:xfrm>
          <a:prstGeom prst="rect">
            <a:avLst/>
          </a:prstGeom>
          <a:solidFill>
            <a:srgbClr val="0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2000" b="1">
                <a:solidFill>
                  <a:schemeClr val="bg1"/>
                </a:solidFill>
                <a:latin typeface="Garamond" panose="02020404030301010803" pitchFamily="18" charset="0"/>
              </a:rPr>
              <a:t>VALUTAZIONE DIAGNOSTICA</a:t>
            </a:r>
          </a:p>
        </p:txBody>
      </p:sp>
      <p:sp>
        <p:nvSpPr>
          <p:cNvPr id="276486" name="Text Box 6">
            <a:extLst>
              <a:ext uri="{FF2B5EF4-FFF2-40B4-BE49-F238E27FC236}">
                <a16:creationId xmlns:a16="http://schemas.microsoft.com/office/drawing/2014/main" id="{DEDD95C5-B434-BACF-0E0C-BCC05B2668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3581403"/>
            <a:ext cx="3200400" cy="701675"/>
          </a:xfrm>
          <a:prstGeom prst="rect">
            <a:avLst/>
          </a:prstGeom>
          <a:solidFill>
            <a:srgbClr val="0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2000" b="1" dirty="0">
                <a:solidFill>
                  <a:schemeClr val="bg1"/>
                </a:solidFill>
                <a:latin typeface="Garamond" panose="02020404030301010803" pitchFamily="18" charset="0"/>
              </a:rPr>
              <a:t>VALUTAZIONE FORMATIVA</a:t>
            </a:r>
          </a:p>
        </p:txBody>
      </p:sp>
      <p:sp>
        <p:nvSpPr>
          <p:cNvPr id="276487" name="Text Box 7">
            <a:extLst>
              <a:ext uri="{FF2B5EF4-FFF2-40B4-BE49-F238E27FC236}">
                <a16:creationId xmlns:a16="http://schemas.microsoft.com/office/drawing/2014/main" id="{B154D179-6056-7DE5-F476-C328229E26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4419603"/>
            <a:ext cx="3200400" cy="701675"/>
          </a:xfrm>
          <a:prstGeom prst="rect">
            <a:avLst/>
          </a:prstGeom>
          <a:solidFill>
            <a:srgbClr val="0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2000" b="1">
                <a:solidFill>
                  <a:schemeClr val="bg1"/>
                </a:solidFill>
                <a:latin typeface="Garamond" panose="02020404030301010803" pitchFamily="18" charset="0"/>
              </a:rPr>
              <a:t>VALUTAZIONE SOMMATIVA</a:t>
            </a:r>
          </a:p>
        </p:txBody>
      </p:sp>
      <p:sp>
        <p:nvSpPr>
          <p:cNvPr id="276488" name="Text Box 8">
            <a:extLst>
              <a:ext uri="{FF2B5EF4-FFF2-40B4-BE49-F238E27FC236}">
                <a16:creationId xmlns:a16="http://schemas.microsoft.com/office/drawing/2014/main" id="{3354A6C4-46B2-5F07-0249-1A9D9B6565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5638800"/>
            <a:ext cx="3200400" cy="1016000"/>
          </a:xfrm>
          <a:prstGeom prst="rect">
            <a:avLst/>
          </a:prstGeom>
          <a:solidFill>
            <a:srgbClr val="CC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2000" b="1">
                <a:solidFill>
                  <a:schemeClr val="bg1"/>
                </a:solidFill>
                <a:latin typeface="Garamond" panose="02020404030301010803" pitchFamily="18" charset="0"/>
              </a:rPr>
              <a:t>VALUTAZIONE ORIENTATIVA/ CERTIFICATIVA</a:t>
            </a:r>
          </a:p>
        </p:txBody>
      </p:sp>
      <p:sp>
        <p:nvSpPr>
          <p:cNvPr id="13321" name="Text Box 9">
            <a:extLst>
              <a:ext uri="{FF2B5EF4-FFF2-40B4-BE49-F238E27FC236}">
                <a16:creationId xmlns:a16="http://schemas.microsoft.com/office/drawing/2014/main" id="{FC8430EE-4584-F6C3-328C-5832A2FCECF3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493838" y="3535365"/>
            <a:ext cx="2286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20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PROCESSO FORMATIVO</a:t>
            </a:r>
          </a:p>
        </p:txBody>
      </p:sp>
      <p:sp>
        <p:nvSpPr>
          <p:cNvPr id="5134" name="AutoShape 14">
            <a:extLst>
              <a:ext uri="{FF2B5EF4-FFF2-40B4-BE49-F238E27FC236}">
                <a16:creationId xmlns:a16="http://schemas.microsoft.com/office/drawing/2014/main" id="{BE6AB888-C8CE-6E68-C584-8851332627F8}"/>
              </a:ext>
            </a:extLst>
          </p:cNvPr>
          <p:cNvSpPr>
            <a:spLocks/>
          </p:cNvSpPr>
          <p:nvPr/>
        </p:nvSpPr>
        <p:spPr bwMode="auto">
          <a:xfrm>
            <a:off x="7896228" y="1628778"/>
            <a:ext cx="1223963" cy="4392613"/>
          </a:xfrm>
          <a:prstGeom prst="rightBracket">
            <a:avLst>
              <a:gd name="adj" fmla="val 29907"/>
            </a:avLst>
          </a:prstGeom>
          <a:noFill/>
          <a:ln w="50800">
            <a:solidFill>
              <a:srgbClr val="008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5135" name="Line 15">
            <a:extLst>
              <a:ext uri="{FF2B5EF4-FFF2-40B4-BE49-F238E27FC236}">
                <a16:creationId xmlns:a16="http://schemas.microsoft.com/office/drawing/2014/main" id="{3D6D1CF7-BF89-8080-AFBF-8717216007B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59013" y="1665435"/>
            <a:ext cx="1979612" cy="0"/>
          </a:xfrm>
          <a:prstGeom prst="line">
            <a:avLst/>
          </a:prstGeom>
          <a:noFill/>
          <a:ln w="1905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136" name="Text Box 16">
            <a:extLst>
              <a:ext uri="{FF2B5EF4-FFF2-40B4-BE49-F238E27FC236}">
                <a16:creationId xmlns:a16="http://schemas.microsoft.com/office/drawing/2014/main" id="{2EAD4B01-6A14-81FE-3C58-55C7A1DA27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125" y="970478"/>
            <a:ext cx="1979612" cy="2047875"/>
          </a:xfrm>
          <a:prstGeom prst="rect">
            <a:avLst/>
          </a:prstGeom>
          <a:solidFill>
            <a:srgbClr val="00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it-IT" altLang="it-IT" sz="1600" dirty="0">
                <a:solidFill>
                  <a:schemeClr val="bg1"/>
                </a:solidFill>
              </a:rPr>
              <a:t>È quella di scenario, di previsione rispetto al curricolo della materia in relazione all’anno di riferimento. È l’aspettativa del docente.</a:t>
            </a:r>
          </a:p>
        </p:txBody>
      </p:sp>
      <p:sp>
        <p:nvSpPr>
          <p:cNvPr id="5137" name="Text Box 17">
            <a:extLst>
              <a:ext uri="{FF2B5EF4-FFF2-40B4-BE49-F238E27FC236}">
                <a16:creationId xmlns:a16="http://schemas.microsoft.com/office/drawing/2014/main" id="{ED38BAE4-6DE1-FF37-EFBC-A9AFD9C46F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153" y="4857753"/>
            <a:ext cx="1800225" cy="155892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it-IT" altLang="it-IT" sz="1600">
                <a:solidFill>
                  <a:schemeClr val="bg1"/>
                </a:solidFill>
              </a:rPr>
              <a:t>È quella di uscita frutto di tutte le valutazione sommative e certificata dalle prove di esame.</a:t>
            </a:r>
          </a:p>
        </p:txBody>
      </p:sp>
      <p:sp>
        <p:nvSpPr>
          <p:cNvPr id="5138" name="Line 18">
            <a:extLst>
              <a:ext uri="{FF2B5EF4-FFF2-40B4-BE49-F238E27FC236}">
                <a16:creationId xmlns:a16="http://schemas.microsoft.com/office/drawing/2014/main" id="{D0620D9E-2F69-CDD1-5544-AE79C79FB46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32175" y="5949950"/>
            <a:ext cx="649288" cy="0"/>
          </a:xfrm>
          <a:prstGeom prst="line">
            <a:avLst/>
          </a:prstGeom>
          <a:noFill/>
          <a:ln w="19050">
            <a:solidFill>
              <a:srgbClr val="FF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3329" name="Google Shape;90;p1">
            <a:extLst>
              <a:ext uri="{FF2B5EF4-FFF2-40B4-BE49-F238E27FC236}">
                <a16:creationId xmlns:a16="http://schemas.microsoft.com/office/drawing/2014/main" id="{CBC49914-2F03-E140-62E8-B147F5B7E9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6578597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Clr>
                <a:srgbClr val="898989"/>
              </a:buClr>
              <a:buSzPts val="1200"/>
              <a:buFont typeface="Calibri" panose="020F0502020204030204" pitchFamily="34" charset="0"/>
              <a:buNone/>
            </a:pPr>
            <a:r>
              <a:rPr lang="en-US" altLang="it-IT" sz="1200" dirty="0">
                <a:solidFill>
                  <a:srgbClr val="898989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a  cura di G. Bocchinfuso </a:t>
            </a:r>
            <a:endParaRPr lang="it-IT" altLang="it-IT" dirty="0"/>
          </a:p>
        </p:txBody>
      </p:sp>
      <p:sp>
        <p:nvSpPr>
          <p:cNvPr id="13330" name="CasellaDiTesto 18">
            <a:extLst>
              <a:ext uri="{FF2B5EF4-FFF2-40B4-BE49-F238E27FC236}">
                <a16:creationId xmlns:a16="http://schemas.microsoft.com/office/drawing/2014/main" id="{CB79F2AA-DDA4-86C6-1508-75023C720D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6188" y="2762253"/>
            <a:ext cx="2857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it-IT" altLang="it-IT" sz="1400">
                <a:solidFill>
                  <a:srgbClr val="FF0066"/>
                </a:solidFill>
                <a:latin typeface="Garamond" panose="02020404030301010803" pitchFamily="18" charset="0"/>
              </a:rPr>
              <a:t>Indagine e analisi risorse, contesto,</a:t>
            </a:r>
          </a:p>
          <a:p>
            <a:pPr algn="ctr" eaLnBrk="1" hangingPunct="1"/>
            <a:r>
              <a:rPr lang="it-IT" altLang="it-IT" sz="1400">
                <a:solidFill>
                  <a:srgbClr val="FF0066"/>
                </a:solidFill>
                <a:latin typeface="Garamond" panose="02020404030301010803" pitchFamily="18" charset="0"/>
              </a:rPr>
              <a:t>conoscenze, affettività</a:t>
            </a:r>
          </a:p>
        </p:txBody>
      </p:sp>
      <p:sp>
        <p:nvSpPr>
          <p:cNvPr id="13331" name="Rettangolo 19">
            <a:extLst>
              <a:ext uri="{FF2B5EF4-FFF2-40B4-BE49-F238E27FC236}">
                <a16:creationId xmlns:a16="http://schemas.microsoft.com/office/drawing/2014/main" id="{182D6F2E-9E6E-FF43-AD08-538FE4B8DC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7628" y="3571875"/>
            <a:ext cx="300037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Clr>
                <a:schemeClr val="tx1"/>
              </a:buClr>
            </a:pPr>
            <a:r>
              <a:rPr kumimoji="1" lang="it-IT" altLang="it-IT" sz="1400" dirty="0">
                <a:solidFill>
                  <a:srgbClr val="FF0066"/>
                </a:solidFill>
                <a:latin typeface="Garamond" panose="02020404030301010803" pitchFamily="18" charset="0"/>
              </a:rPr>
              <a:t>Dipende dal modo in cui sono stati definiti gli obiettivi specifici e  operativi di apprendimento</a:t>
            </a:r>
          </a:p>
        </p:txBody>
      </p:sp>
      <p:sp>
        <p:nvSpPr>
          <p:cNvPr id="13332" name="Rettangolo 20">
            <a:extLst>
              <a:ext uri="{FF2B5EF4-FFF2-40B4-BE49-F238E27FC236}">
                <a16:creationId xmlns:a16="http://schemas.microsoft.com/office/drawing/2014/main" id="{62F4B8DD-15DB-2DBA-4FBC-0F6CD1481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7628" y="4429125"/>
            <a:ext cx="300037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kumimoji="1" lang="it-IT" altLang="it-IT" sz="1400">
                <a:solidFill>
                  <a:srgbClr val="FF0066"/>
                </a:solidFill>
                <a:latin typeface="Garamond" panose="02020404030301010803" pitchFamily="18" charset="0"/>
              </a:rPr>
              <a:t>Per predisporla è utile procedere ad un campionamento degli obiettivi più significativi</a:t>
            </a:r>
          </a:p>
        </p:txBody>
      </p:sp>
      <p:sp>
        <p:nvSpPr>
          <p:cNvPr id="2" name="Google Shape;89;p1">
            <a:extLst>
              <a:ext uri="{FF2B5EF4-FFF2-40B4-BE49-F238E27FC236}">
                <a16:creationId xmlns:a16="http://schemas.microsoft.com/office/drawing/2014/main" id="{DD86EC92-D636-F989-9D2E-103E98D07F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6889" y="641509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>
                <a:srgbClr val="898989"/>
              </a:buClr>
              <a:buSzPts val="1200"/>
              <a:buFont typeface="Calibri" panose="020F0502020204030204" pitchFamily="34" charset="0"/>
              <a:buNone/>
            </a:pPr>
            <a:r>
              <a:rPr lang="en-US" altLang="it-IT" sz="1200" dirty="0">
                <a:solidFill>
                  <a:srgbClr val="898989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Venerdì 23 maggio 2025</a:t>
            </a:r>
            <a:endParaRPr lang="it-IT" alt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E4296D3-23F8-14CD-C944-0187BB3B1E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58" y="117063"/>
            <a:ext cx="1274174" cy="603556"/>
          </a:xfrm>
          <a:prstGeom prst="rect">
            <a:avLst/>
          </a:prstGeom>
        </p:spPr>
      </p:pic>
      <p:sp>
        <p:nvSpPr>
          <p:cNvPr id="4" name="Text Box 29">
            <a:extLst>
              <a:ext uri="{FF2B5EF4-FFF2-40B4-BE49-F238E27FC236}">
                <a16:creationId xmlns:a16="http://schemas.microsoft.com/office/drawing/2014/main" id="{AEB878E3-A11D-7556-606F-CC8DE7990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45" y="154535"/>
            <a:ext cx="78634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2800" b="1" dirty="0">
                <a:solidFill>
                  <a:srgbClr val="002060"/>
                </a:solidFill>
                <a:latin typeface="Garamond" panose="02020404030301010803" pitchFamily="18" charset="0"/>
              </a:rPr>
              <a:t>FUNZIONE DELL’ATTO VALUTATIVO</a:t>
            </a:r>
          </a:p>
        </p:txBody>
      </p: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B64DC98E-3FC0-6952-DB41-686567C07C90}"/>
              </a:ext>
            </a:extLst>
          </p:cNvPr>
          <p:cNvCxnSpPr>
            <a:cxnSpLocks/>
          </p:cNvCxnSpPr>
          <p:nvPr/>
        </p:nvCxnSpPr>
        <p:spPr>
          <a:xfrm>
            <a:off x="239151" y="858810"/>
            <a:ext cx="11732455" cy="0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D869041E-D358-24FF-77C2-5DFE7E1B41C3}"/>
              </a:ext>
            </a:extLst>
          </p:cNvPr>
          <p:cNvCxnSpPr/>
          <p:nvPr/>
        </p:nvCxnSpPr>
        <p:spPr>
          <a:xfrm>
            <a:off x="239151" y="779611"/>
            <a:ext cx="11732455" cy="0"/>
          </a:xfrm>
          <a:prstGeom prst="line">
            <a:avLst/>
          </a:prstGeom>
          <a:ln w="317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Elemento grafico 7" descr="Diagramma di rete contorno">
            <a:extLst>
              <a:ext uri="{FF2B5EF4-FFF2-40B4-BE49-F238E27FC236}">
                <a16:creationId xmlns:a16="http://schemas.microsoft.com/office/drawing/2014/main" id="{44F593FC-47C1-E231-CD44-05D298E471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57705" y="881468"/>
            <a:ext cx="1100945" cy="1100945"/>
          </a:xfrm>
          <a:prstGeom prst="rect">
            <a:avLst/>
          </a:prstGeom>
        </p:spPr>
      </p:pic>
      <p:sp>
        <p:nvSpPr>
          <p:cNvPr id="7" name="Ovale 6">
            <a:extLst>
              <a:ext uri="{FF2B5EF4-FFF2-40B4-BE49-F238E27FC236}">
                <a16:creationId xmlns:a16="http://schemas.microsoft.com/office/drawing/2014/main" id="{85E63962-E608-038B-088A-259E8DE118AF}"/>
              </a:ext>
            </a:extLst>
          </p:cNvPr>
          <p:cNvSpPr/>
          <p:nvPr/>
        </p:nvSpPr>
        <p:spPr>
          <a:xfrm>
            <a:off x="31720" y="6377449"/>
            <a:ext cx="505755" cy="42248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/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276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3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3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276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276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13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1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20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1" dur="2000"/>
                                        <p:tgtEl>
                                          <p:spTgt spid="276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animBg="1"/>
      <p:bldP spid="276485" grpId="0" animBg="1"/>
      <p:bldP spid="276486" grpId="0" animBg="1"/>
      <p:bldP spid="276487" grpId="0" animBg="1"/>
      <p:bldP spid="276488" grpId="0" animBg="1"/>
      <p:bldP spid="13321" grpId="0"/>
      <p:bldP spid="5134" grpId="0" animBg="1"/>
      <p:bldP spid="5137" grpId="0" animBg="1"/>
      <p:bldP spid="5138" grpId="0" animBg="1"/>
      <p:bldP spid="13329" grpId="0"/>
      <p:bldP spid="13330" grpId="0"/>
      <p:bldP spid="13331" grpId="0"/>
      <p:bldP spid="133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8" name="Text Box 4">
            <a:extLst>
              <a:ext uri="{FF2B5EF4-FFF2-40B4-BE49-F238E27FC236}">
                <a16:creationId xmlns:a16="http://schemas.microsoft.com/office/drawing/2014/main" id="{25B81173-A96B-4998-5717-293D8FB43D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1295403"/>
            <a:ext cx="3276600" cy="83099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Monotype Sorts"/>
              <a:buNone/>
            </a:pPr>
            <a:r>
              <a:rPr lang="it-IT" altLang="it-IT" b="1" dirty="0">
                <a:solidFill>
                  <a:schemeClr val="bg1"/>
                </a:solidFill>
              </a:rPr>
              <a:t>Valutazione                       </a:t>
            </a:r>
            <a:r>
              <a:rPr lang="it-IT" altLang="it-IT" b="1" u="sng" dirty="0">
                <a:solidFill>
                  <a:schemeClr val="bg1"/>
                </a:solidFill>
              </a:rPr>
              <a:t>PER</a:t>
            </a:r>
            <a:r>
              <a:rPr lang="it-IT" altLang="it-IT" b="1" dirty="0">
                <a:solidFill>
                  <a:schemeClr val="bg1"/>
                </a:solidFill>
              </a:rPr>
              <a:t> l’apprendimento</a:t>
            </a:r>
          </a:p>
        </p:txBody>
      </p:sp>
      <p:sp>
        <p:nvSpPr>
          <p:cNvPr id="282629" name="Text Box 5">
            <a:extLst>
              <a:ext uri="{FF2B5EF4-FFF2-40B4-BE49-F238E27FC236}">
                <a16:creationId xmlns:a16="http://schemas.microsoft.com/office/drawing/2014/main" id="{24A8FD1D-A54A-4F74-1299-6661583F54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295403"/>
            <a:ext cx="3200400" cy="83099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Monotype Sorts"/>
              <a:buNone/>
            </a:pPr>
            <a:r>
              <a:rPr lang="it-IT" altLang="it-IT" b="1" dirty="0">
                <a:solidFill>
                  <a:schemeClr val="bg1"/>
                </a:solidFill>
              </a:rPr>
              <a:t>Valutazione </a:t>
            </a:r>
            <a:r>
              <a:rPr lang="it-IT" altLang="it-IT" b="1" u="sng" dirty="0">
                <a:solidFill>
                  <a:schemeClr val="bg1"/>
                </a:solidFill>
              </a:rPr>
              <a:t>DELL</a:t>
            </a:r>
            <a:r>
              <a:rPr lang="it-IT" altLang="it-IT" b="1" dirty="0">
                <a:solidFill>
                  <a:schemeClr val="bg1"/>
                </a:solidFill>
              </a:rPr>
              <a:t>’apprendimento</a:t>
            </a:r>
          </a:p>
        </p:txBody>
      </p:sp>
      <p:sp>
        <p:nvSpPr>
          <p:cNvPr id="282631" name="Text Box 7">
            <a:extLst>
              <a:ext uri="{FF2B5EF4-FFF2-40B4-BE49-F238E27FC236}">
                <a16:creationId xmlns:a16="http://schemas.microsoft.com/office/drawing/2014/main" id="{3765096D-DCCD-BBE3-2C7D-0A3D0F4AB4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590803"/>
            <a:ext cx="3200400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Monotype Sorts"/>
              <a:buNone/>
            </a:pPr>
            <a:r>
              <a:rPr lang="it-IT" altLang="it-IT" b="1" dirty="0">
                <a:solidFill>
                  <a:srgbClr val="002060"/>
                </a:solidFill>
              </a:rPr>
              <a:t>LOGICA DI CONTROLLO</a:t>
            </a:r>
          </a:p>
        </p:txBody>
      </p:sp>
      <p:sp>
        <p:nvSpPr>
          <p:cNvPr id="282632" name="Text Box 8">
            <a:extLst>
              <a:ext uri="{FF2B5EF4-FFF2-40B4-BE49-F238E27FC236}">
                <a16:creationId xmlns:a16="http://schemas.microsoft.com/office/drawing/2014/main" id="{541C3CE8-8768-E2D3-657A-3FD6012D6A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2590803"/>
            <a:ext cx="3200400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Monotype Sorts"/>
              <a:buNone/>
            </a:pPr>
            <a:r>
              <a:rPr lang="it-IT" altLang="it-IT" b="1" dirty="0">
                <a:solidFill>
                  <a:srgbClr val="00B050"/>
                </a:solidFill>
              </a:rPr>
              <a:t>LOGICA DI SVILUPPO</a:t>
            </a:r>
          </a:p>
        </p:txBody>
      </p:sp>
      <p:sp>
        <p:nvSpPr>
          <p:cNvPr id="282633" name="Text Box 9">
            <a:extLst>
              <a:ext uri="{FF2B5EF4-FFF2-40B4-BE49-F238E27FC236}">
                <a16:creationId xmlns:a16="http://schemas.microsoft.com/office/drawing/2014/main" id="{16AE8B5F-3AEC-7C34-D3C0-DDF8BCF8D6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3810000"/>
            <a:ext cx="3200400" cy="212365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Monotype Sorts"/>
              <a:buNone/>
            </a:pPr>
            <a:r>
              <a:rPr lang="it-IT" altLang="it-IT" b="1" dirty="0">
                <a:solidFill>
                  <a:srgbClr val="002060"/>
                </a:solidFill>
              </a:rPr>
              <a:t>certificazione sociale</a:t>
            </a:r>
          </a:p>
          <a:p>
            <a:pPr algn="ctr" eaLnBrk="1" hangingPunct="1">
              <a:spcBef>
                <a:spcPct val="50000"/>
              </a:spcBef>
              <a:buFont typeface="Monotype Sorts"/>
              <a:buNone/>
            </a:pPr>
            <a:r>
              <a:rPr lang="it-IT" altLang="it-IT" b="1" dirty="0">
                <a:solidFill>
                  <a:srgbClr val="002060"/>
                </a:solidFill>
              </a:rPr>
              <a:t>a posteriori</a:t>
            </a:r>
          </a:p>
          <a:p>
            <a:pPr algn="ctr" eaLnBrk="1" hangingPunct="1">
              <a:spcBef>
                <a:spcPct val="50000"/>
              </a:spcBef>
              <a:buFont typeface="Monotype Sorts"/>
              <a:buNone/>
            </a:pPr>
            <a:r>
              <a:rPr lang="it-IT" altLang="it-IT" b="1" dirty="0">
                <a:solidFill>
                  <a:srgbClr val="002060"/>
                </a:solidFill>
              </a:rPr>
              <a:t>classificare</a:t>
            </a:r>
          </a:p>
          <a:p>
            <a:pPr algn="ctr" eaLnBrk="1" hangingPunct="1">
              <a:spcBef>
                <a:spcPct val="50000"/>
              </a:spcBef>
              <a:buFont typeface="Monotype Sorts"/>
              <a:buNone/>
            </a:pPr>
            <a:r>
              <a:rPr lang="it-IT" altLang="it-IT" b="1" dirty="0">
                <a:solidFill>
                  <a:srgbClr val="002060"/>
                </a:solidFill>
              </a:rPr>
              <a:t>valenza informativa</a:t>
            </a:r>
          </a:p>
        </p:txBody>
      </p:sp>
      <p:sp>
        <p:nvSpPr>
          <p:cNvPr id="282634" name="Text Box 10">
            <a:extLst>
              <a:ext uri="{FF2B5EF4-FFF2-40B4-BE49-F238E27FC236}">
                <a16:creationId xmlns:a16="http://schemas.microsoft.com/office/drawing/2014/main" id="{673A5327-E214-D832-104F-0F34E7023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3810000"/>
            <a:ext cx="3200400" cy="212365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Monotype Sorts"/>
              <a:buNone/>
            </a:pPr>
            <a:r>
              <a:rPr lang="it-IT" altLang="it-IT" b="1">
                <a:solidFill>
                  <a:srgbClr val="00B050"/>
                </a:solidFill>
              </a:rPr>
              <a:t>crescita formativa</a:t>
            </a:r>
          </a:p>
          <a:p>
            <a:pPr algn="ctr" eaLnBrk="1" hangingPunct="1">
              <a:spcBef>
                <a:spcPct val="50000"/>
              </a:spcBef>
              <a:buFont typeface="Monotype Sorts"/>
              <a:buNone/>
            </a:pPr>
            <a:r>
              <a:rPr lang="it-IT" altLang="it-IT" b="1">
                <a:solidFill>
                  <a:srgbClr val="00B050"/>
                </a:solidFill>
              </a:rPr>
              <a:t>in itinere</a:t>
            </a:r>
          </a:p>
          <a:p>
            <a:pPr algn="ctr" eaLnBrk="1" hangingPunct="1">
              <a:spcBef>
                <a:spcPct val="50000"/>
              </a:spcBef>
              <a:buFont typeface="Monotype Sorts"/>
              <a:buNone/>
            </a:pPr>
            <a:r>
              <a:rPr lang="it-IT" altLang="it-IT" b="1">
                <a:solidFill>
                  <a:srgbClr val="00B050"/>
                </a:solidFill>
              </a:rPr>
              <a:t>orientare</a:t>
            </a:r>
          </a:p>
          <a:p>
            <a:pPr algn="ctr" eaLnBrk="1" hangingPunct="1">
              <a:spcBef>
                <a:spcPct val="50000"/>
              </a:spcBef>
              <a:buFont typeface="Monotype Sorts"/>
              <a:buNone/>
            </a:pPr>
            <a:r>
              <a:rPr lang="it-IT" altLang="it-IT" b="1">
                <a:solidFill>
                  <a:srgbClr val="00B050"/>
                </a:solidFill>
              </a:rPr>
              <a:t>valenza metacognitiva</a:t>
            </a:r>
          </a:p>
        </p:txBody>
      </p:sp>
      <p:sp>
        <p:nvSpPr>
          <p:cNvPr id="15372" name="Google Shape;90;p1">
            <a:extLst>
              <a:ext uri="{FF2B5EF4-FFF2-40B4-BE49-F238E27FC236}">
                <a16:creationId xmlns:a16="http://schemas.microsoft.com/office/drawing/2014/main" id="{35402AA8-73FB-E7DC-3F61-C73E0A575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6415091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Clr>
                <a:srgbClr val="898989"/>
              </a:buClr>
              <a:buSzPts val="1200"/>
              <a:buFont typeface="Calibri" panose="020F0502020204030204" pitchFamily="34" charset="0"/>
              <a:buNone/>
            </a:pPr>
            <a:r>
              <a:rPr lang="en-US" altLang="it-IT" sz="1200">
                <a:solidFill>
                  <a:srgbClr val="898989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a  cura di G. Bocchinfuso </a:t>
            </a:r>
            <a:endParaRPr lang="it-IT" altLang="it-IT"/>
          </a:p>
        </p:txBody>
      </p:sp>
      <p:sp>
        <p:nvSpPr>
          <p:cNvPr id="2" name="Google Shape;89;p1">
            <a:extLst>
              <a:ext uri="{FF2B5EF4-FFF2-40B4-BE49-F238E27FC236}">
                <a16:creationId xmlns:a16="http://schemas.microsoft.com/office/drawing/2014/main" id="{DE6AE96A-9D55-6EEC-599F-F534B91A0C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6415314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>
                <a:srgbClr val="898989"/>
              </a:buClr>
              <a:buSzPts val="1200"/>
              <a:buFont typeface="Calibri" panose="020F0502020204030204" pitchFamily="34" charset="0"/>
              <a:buNone/>
            </a:pPr>
            <a:r>
              <a:rPr lang="en-US" altLang="it-IT" sz="1200" dirty="0">
                <a:solidFill>
                  <a:srgbClr val="898989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Venerdì 23 maggio 2025</a:t>
            </a:r>
            <a:endParaRPr lang="it-IT" alt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49E2715-B597-2AA2-2FC7-7B3CCE5F4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58" y="117063"/>
            <a:ext cx="1274174" cy="603556"/>
          </a:xfrm>
          <a:prstGeom prst="rect">
            <a:avLst/>
          </a:prstGeom>
        </p:spPr>
      </p:pic>
      <p:sp>
        <p:nvSpPr>
          <p:cNvPr id="4" name="Text Box 29">
            <a:extLst>
              <a:ext uri="{FF2B5EF4-FFF2-40B4-BE49-F238E27FC236}">
                <a16:creationId xmlns:a16="http://schemas.microsoft.com/office/drawing/2014/main" id="{663FFC91-382C-82F5-2F64-A6166F0679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45" y="154535"/>
            <a:ext cx="78634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2800" b="1" dirty="0">
                <a:solidFill>
                  <a:srgbClr val="002060"/>
                </a:solidFill>
                <a:latin typeface="Garamond" panose="02020404030301010803" pitchFamily="18" charset="0"/>
              </a:rPr>
              <a:t>FUNZIONE DELL’ATTO VALUTATIVO</a:t>
            </a:r>
          </a:p>
        </p:txBody>
      </p: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E29D1999-F194-57FD-9000-56E603437D56}"/>
              </a:ext>
            </a:extLst>
          </p:cNvPr>
          <p:cNvCxnSpPr>
            <a:cxnSpLocks/>
          </p:cNvCxnSpPr>
          <p:nvPr/>
        </p:nvCxnSpPr>
        <p:spPr>
          <a:xfrm>
            <a:off x="239151" y="858810"/>
            <a:ext cx="11732455" cy="0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C48D09AC-4860-E7CA-503D-1643E0C66918}"/>
              </a:ext>
            </a:extLst>
          </p:cNvPr>
          <p:cNvCxnSpPr/>
          <p:nvPr/>
        </p:nvCxnSpPr>
        <p:spPr>
          <a:xfrm>
            <a:off x="239151" y="779611"/>
            <a:ext cx="11732455" cy="0"/>
          </a:xfrm>
          <a:prstGeom prst="line">
            <a:avLst/>
          </a:prstGeom>
          <a:ln w="317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Elemento grafico 7" descr="Frecce a zig zag con riempimento a tinta unita">
            <a:extLst>
              <a:ext uri="{FF2B5EF4-FFF2-40B4-BE49-F238E27FC236}">
                <a16:creationId xmlns:a16="http://schemas.microsoft.com/office/drawing/2014/main" id="{78ADD537-E84F-968E-9717-AA96770875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56495" y="3050529"/>
            <a:ext cx="1279009" cy="1279009"/>
          </a:xfrm>
          <a:prstGeom prst="rect">
            <a:avLst/>
          </a:prstGeom>
        </p:spPr>
      </p:pic>
      <p:sp>
        <p:nvSpPr>
          <p:cNvPr id="7" name="Ovale 6">
            <a:extLst>
              <a:ext uri="{FF2B5EF4-FFF2-40B4-BE49-F238E27FC236}">
                <a16:creationId xmlns:a16="http://schemas.microsoft.com/office/drawing/2014/main" id="{204C0166-5BE4-466C-7B30-AD9E2717275E}"/>
              </a:ext>
            </a:extLst>
          </p:cNvPr>
          <p:cNvSpPr/>
          <p:nvPr/>
        </p:nvSpPr>
        <p:spPr>
          <a:xfrm>
            <a:off x="31720" y="6377449"/>
            <a:ext cx="505755" cy="42248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/>
              <a:t>6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Oval 2">
            <a:extLst>
              <a:ext uri="{FF2B5EF4-FFF2-40B4-BE49-F238E27FC236}">
                <a16:creationId xmlns:a16="http://schemas.microsoft.com/office/drawing/2014/main" id="{3EFA8943-F2C9-764C-D5A6-541D4108D1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28" y="5105403"/>
            <a:ext cx="4786313" cy="1395413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272387" name="AutoShape 3">
            <a:extLst>
              <a:ext uri="{FF2B5EF4-FFF2-40B4-BE49-F238E27FC236}">
                <a16:creationId xmlns:a16="http://schemas.microsoft.com/office/drawing/2014/main" id="{112B8AED-89C1-4DC9-91C7-FE1C0DB367A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981200" y="3429000"/>
            <a:ext cx="4191000" cy="762000"/>
          </a:xfrm>
          <a:prstGeom prst="homePlate">
            <a:avLst>
              <a:gd name="adj" fmla="val 137500"/>
            </a:avLst>
          </a:prstGeom>
          <a:solidFill>
            <a:schemeClr val="tx2">
              <a:lumMod val="50000"/>
              <a:lumOff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it-IT" altLang="it-IT"/>
              <a:t> </a:t>
            </a:r>
          </a:p>
        </p:txBody>
      </p:sp>
      <p:sp>
        <p:nvSpPr>
          <p:cNvPr id="272388" name="AutoShape 4">
            <a:extLst>
              <a:ext uri="{FF2B5EF4-FFF2-40B4-BE49-F238E27FC236}">
                <a16:creationId xmlns:a16="http://schemas.microsoft.com/office/drawing/2014/main" id="{072B26E1-0093-0CD6-A81F-377E52516543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981200" y="1295400"/>
            <a:ext cx="4191000" cy="762000"/>
          </a:xfrm>
          <a:prstGeom prst="homePlate">
            <a:avLst>
              <a:gd name="adj" fmla="val 137500"/>
            </a:avLst>
          </a:prstGeom>
          <a:solidFill>
            <a:schemeClr val="tx2">
              <a:lumMod val="50000"/>
              <a:lumOff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it-IT" altLang="it-IT"/>
              <a:t> </a:t>
            </a:r>
          </a:p>
        </p:txBody>
      </p:sp>
      <p:sp>
        <p:nvSpPr>
          <p:cNvPr id="272389" name="AutoShape 5">
            <a:extLst>
              <a:ext uri="{FF2B5EF4-FFF2-40B4-BE49-F238E27FC236}">
                <a16:creationId xmlns:a16="http://schemas.microsoft.com/office/drawing/2014/main" id="{D4E844E9-D1EF-BDEA-1A5E-6909077BFF37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981200" y="2362200"/>
            <a:ext cx="4191000" cy="762000"/>
          </a:xfrm>
          <a:prstGeom prst="homePlate">
            <a:avLst>
              <a:gd name="adj" fmla="val 137500"/>
            </a:avLst>
          </a:prstGeom>
          <a:solidFill>
            <a:schemeClr val="tx2">
              <a:lumMod val="50000"/>
              <a:lumOff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it-IT" altLang="it-IT"/>
              <a:t> </a:t>
            </a:r>
          </a:p>
        </p:txBody>
      </p:sp>
      <p:sp>
        <p:nvSpPr>
          <p:cNvPr id="272390" name="AutoShape 6">
            <a:extLst>
              <a:ext uri="{FF2B5EF4-FFF2-40B4-BE49-F238E27FC236}">
                <a16:creationId xmlns:a16="http://schemas.microsoft.com/office/drawing/2014/main" id="{1F24DCBF-80F3-0363-5FEF-AC70E06AD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3429000"/>
            <a:ext cx="4191000" cy="762000"/>
          </a:xfrm>
          <a:prstGeom prst="homePlate">
            <a:avLst>
              <a:gd name="adj" fmla="val 137500"/>
            </a:avLst>
          </a:prstGeom>
          <a:solidFill>
            <a:srgbClr val="7030A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it-IT" altLang="it-IT"/>
              <a:t> </a:t>
            </a:r>
          </a:p>
        </p:txBody>
      </p:sp>
      <p:sp>
        <p:nvSpPr>
          <p:cNvPr id="272391" name="AutoShape 7">
            <a:extLst>
              <a:ext uri="{FF2B5EF4-FFF2-40B4-BE49-F238E27FC236}">
                <a16:creationId xmlns:a16="http://schemas.microsoft.com/office/drawing/2014/main" id="{1819686A-4ABC-665B-54D5-B74A14160B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2362200"/>
            <a:ext cx="4191000" cy="762000"/>
          </a:xfrm>
          <a:prstGeom prst="homePlate">
            <a:avLst>
              <a:gd name="adj" fmla="val 137500"/>
            </a:avLst>
          </a:prstGeom>
          <a:solidFill>
            <a:srgbClr val="7030A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it-IT" altLang="it-IT"/>
              <a:t> </a:t>
            </a:r>
          </a:p>
        </p:txBody>
      </p:sp>
      <p:sp>
        <p:nvSpPr>
          <p:cNvPr id="272392" name="AutoShape 8">
            <a:extLst>
              <a:ext uri="{FF2B5EF4-FFF2-40B4-BE49-F238E27FC236}">
                <a16:creationId xmlns:a16="http://schemas.microsoft.com/office/drawing/2014/main" id="{21EF72F7-5CC8-77E8-79F2-797CBFF79D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1295400"/>
            <a:ext cx="4191000" cy="762000"/>
          </a:xfrm>
          <a:prstGeom prst="homePlate">
            <a:avLst>
              <a:gd name="adj" fmla="val 137500"/>
            </a:avLst>
          </a:prstGeom>
          <a:solidFill>
            <a:srgbClr val="7030A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it-IT" altLang="it-IT"/>
              <a:t> </a:t>
            </a:r>
          </a:p>
        </p:txBody>
      </p:sp>
      <p:sp>
        <p:nvSpPr>
          <p:cNvPr id="272393" name="Text Box 9">
            <a:extLst>
              <a:ext uri="{FF2B5EF4-FFF2-40B4-BE49-F238E27FC236}">
                <a16:creationId xmlns:a16="http://schemas.microsoft.com/office/drawing/2014/main" id="{5AF0D28A-CDFC-C001-D250-9CCBDCD832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0063" y="5357816"/>
            <a:ext cx="3733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2000" b="1">
                <a:solidFill>
                  <a:schemeClr val="bg1"/>
                </a:solidFill>
                <a:latin typeface="Garamond" panose="02020404030301010803" pitchFamily="18" charset="0"/>
              </a:rPr>
              <a:t>CHE COSA SI APPRENDE?</a:t>
            </a:r>
          </a:p>
        </p:txBody>
      </p:sp>
      <p:sp>
        <p:nvSpPr>
          <p:cNvPr id="272394" name="Text Box 10">
            <a:extLst>
              <a:ext uri="{FF2B5EF4-FFF2-40B4-BE49-F238E27FC236}">
                <a16:creationId xmlns:a16="http://schemas.microsoft.com/office/drawing/2014/main" id="{C8B4B855-24D1-D3DB-7DEC-AD0D00BD69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8625" y="5929316"/>
            <a:ext cx="3733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2000" b="1">
                <a:solidFill>
                  <a:schemeClr val="bg1"/>
                </a:solidFill>
                <a:latin typeface="Garamond" panose="02020404030301010803" pitchFamily="18" charset="0"/>
              </a:rPr>
              <a:t>COME SI APPRENDE?</a:t>
            </a:r>
          </a:p>
        </p:txBody>
      </p:sp>
      <p:sp>
        <p:nvSpPr>
          <p:cNvPr id="272395" name="Text Box 11">
            <a:extLst>
              <a:ext uri="{FF2B5EF4-FFF2-40B4-BE49-F238E27FC236}">
                <a16:creationId xmlns:a16="http://schemas.microsoft.com/office/drawing/2014/main" id="{E22B6E5B-6DBA-73E4-0ECE-E2043E2515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2514603"/>
            <a:ext cx="2616200" cy="396875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2000" b="1">
                <a:solidFill>
                  <a:schemeClr val="bg1"/>
                </a:solidFill>
                <a:latin typeface="Garamond" panose="02020404030301010803" pitchFamily="18" charset="0"/>
              </a:rPr>
              <a:t>COGNITIVO</a:t>
            </a:r>
          </a:p>
        </p:txBody>
      </p:sp>
      <p:sp>
        <p:nvSpPr>
          <p:cNvPr id="272396" name="Text Box 12">
            <a:extLst>
              <a:ext uri="{FF2B5EF4-FFF2-40B4-BE49-F238E27FC236}">
                <a16:creationId xmlns:a16="http://schemas.microsoft.com/office/drawing/2014/main" id="{692EBE51-5A75-9FAB-FD85-B8E329C24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2514603"/>
            <a:ext cx="3149600" cy="39687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2000" b="1">
                <a:solidFill>
                  <a:schemeClr val="bg1"/>
                </a:solidFill>
                <a:latin typeface="Garamond" panose="02020404030301010803" pitchFamily="18" charset="0"/>
              </a:rPr>
              <a:t>SOCIO-EMOTIVO</a:t>
            </a:r>
          </a:p>
        </p:txBody>
      </p:sp>
      <p:sp>
        <p:nvSpPr>
          <p:cNvPr id="272397" name="Text Box 13">
            <a:extLst>
              <a:ext uri="{FF2B5EF4-FFF2-40B4-BE49-F238E27FC236}">
                <a16:creationId xmlns:a16="http://schemas.microsoft.com/office/drawing/2014/main" id="{6804FE88-9D1E-3145-3D29-0E577BDB10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1447803"/>
            <a:ext cx="2311400" cy="396875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2000" b="1" dirty="0">
                <a:solidFill>
                  <a:schemeClr val="bg1"/>
                </a:solidFill>
                <a:latin typeface="Garamond" panose="02020404030301010803" pitchFamily="18" charset="0"/>
              </a:rPr>
              <a:t>PRODOTTO</a:t>
            </a:r>
          </a:p>
        </p:txBody>
      </p:sp>
      <p:sp>
        <p:nvSpPr>
          <p:cNvPr id="272398" name="Text Box 14">
            <a:extLst>
              <a:ext uri="{FF2B5EF4-FFF2-40B4-BE49-F238E27FC236}">
                <a16:creationId xmlns:a16="http://schemas.microsoft.com/office/drawing/2014/main" id="{18361EB3-8A7C-8EBC-A41D-647A6184B1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1447803"/>
            <a:ext cx="2413000" cy="39687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2000" b="1">
                <a:solidFill>
                  <a:schemeClr val="bg1"/>
                </a:solidFill>
                <a:latin typeface="Garamond" panose="02020404030301010803" pitchFamily="18" charset="0"/>
              </a:rPr>
              <a:t>PROCESSO</a:t>
            </a:r>
          </a:p>
        </p:txBody>
      </p:sp>
      <p:sp>
        <p:nvSpPr>
          <p:cNvPr id="272399" name="Line 15">
            <a:extLst>
              <a:ext uri="{FF2B5EF4-FFF2-40B4-BE49-F238E27FC236}">
                <a16:creationId xmlns:a16="http://schemas.microsoft.com/office/drawing/2014/main" id="{E2F01B4F-DC5F-BCD6-49FE-A2BAE86F013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72200" y="1295400"/>
            <a:ext cx="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72400" name="AutoShape 16">
            <a:extLst>
              <a:ext uri="{FF2B5EF4-FFF2-40B4-BE49-F238E27FC236}">
                <a16:creationId xmlns:a16="http://schemas.microsoft.com/office/drawing/2014/main" id="{5CA88D87-C09D-3823-686A-75BD5B277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7178" y="4572003"/>
            <a:ext cx="9140825" cy="442913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2000" b="1" dirty="0">
                <a:solidFill>
                  <a:srgbClr val="002060"/>
                </a:solidFill>
                <a:latin typeface="Garamond" panose="02020404030301010803" pitchFamily="18" charset="0"/>
              </a:rPr>
              <a:t>COME RICOMPORRE L’ESPERIENZA DI APPRENDIMENTO?</a:t>
            </a:r>
          </a:p>
        </p:txBody>
      </p:sp>
      <p:sp>
        <p:nvSpPr>
          <p:cNvPr id="272402" name="Text Box 18">
            <a:extLst>
              <a:ext uri="{FF2B5EF4-FFF2-40B4-BE49-F238E27FC236}">
                <a16:creationId xmlns:a16="http://schemas.microsoft.com/office/drawing/2014/main" id="{45D751BE-69DB-5532-1526-8778B0F025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3581403"/>
            <a:ext cx="2311400" cy="396875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2000" b="1">
                <a:solidFill>
                  <a:schemeClr val="bg1"/>
                </a:solidFill>
                <a:latin typeface="Garamond" panose="02020404030301010803" pitchFamily="18" charset="0"/>
              </a:rPr>
              <a:t>DISCIPLINARE</a:t>
            </a:r>
          </a:p>
        </p:txBody>
      </p:sp>
      <p:sp>
        <p:nvSpPr>
          <p:cNvPr id="272403" name="Text Box 19">
            <a:extLst>
              <a:ext uri="{FF2B5EF4-FFF2-40B4-BE49-F238E27FC236}">
                <a16:creationId xmlns:a16="http://schemas.microsoft.com/office/drawing/2014/main" id="{28FE4686-BA8A-48CD-4FB1-36DC095BC4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3581403"/>
            <a:ext cx="2590800" cy="39687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2000" b="1">
                <a:solidFill>
                  <a:schemeClr val="bg1"/>
                </a:solidFill>
                <a:latin typeface="Garamond" panose="02020404030301010803" pitchFamily="18" charset="0"/>
              </a:rPr>
              <a:t>TRASVERSALE</a:t>
            </a:r>
          </a:p>
        </p:txBody>
      </p:sp>
      <p:sp>
        <p:nvSpPr>
          <p:cNvPr id="272404" name="Line 20">
            <a:extLst>
              <a:ext uri="{FF2B5EF4-FFF2-40B4-BE49-F238E27FC236}">
                <a16:creationId xmlns:a16="http://schemas.microsoft.com/office/drawing/2014/main" id="{D96ACB33-E4EF-074B-903C-F85EB911D21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72200" y="2362200"/>
            <a:ext cx="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72405" name="Line 21">
            <a:extLst>
              <a:ext uri="{FF2B5EF4-FFF2-40B4-BE49-F238E27FC236}">
                <a16:creationId xmlns:a16="http://schemas.microsoft.com/office/drawing/2014/main" id="{06C07F1B-FB86-23B5-8952-318CD1D3223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72200" y="3429000"/>
            <a:ext cx="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72406" name="Line 22">
            <a:extLst>
              <a:ext uri="{FF2B5EF4-FFF2-40B4-BE49-F238E27FC236}">
                <a16:creationId xmlns:a16="http://schemas.microsoft.com/office/drawing/2014/main" id="{FEF05CE7-0EBA-7D29-CA28-4FBB7555B728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7400" y="5867400"/>
            <a:ext cx="80772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6409" name="Google Shape;90;p1">
            <a:extLst>
              <a:ext uri="{FF2B5EF4-FFF2-40B4-BE49-F238E27FC236}">
                <a16:creationId xmlns:a16="http://schemas.microsoft.com/office/drawing/2014/main" id="{ED8B0DC0-F958-C775-5A7C-8AA7B1015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6415091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Clr>
                <a:srgbClr val="898989"/>
              </a:buClr>
              <a:buSzPts val="1200"/>
              <a:buFont typeface="Calibri" panose="020F0502020204030204" pitchFamily="34" charset="0"/>
              <a:buNone/>
            </a:pPr>
            <a:r>
              <a:rPr lang="en-US" altLang="it-IT" sz="1200">
                <a:solidFill>
                  <a:srgbClr val="898989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a  cura di G. Bocchinfuso </a:t>
            </a:r>
            <a:endParaRPr lang="it-IT" altLang="it-IT"/>
          </a:p>
        </p:txBody>
      </p:sp>
      <p:sp>
        <p:nvSpPr>
          <p:cNvPr id="2" name="Google Shape;89;p1">
            <a:extLst>
              <a:ext uri="{FF2B5EF4-FFF2-40B4-BE49-F238E27FC236}">
                <a16:creationId xmlns:a16="http://schemas.microsoft.com/office/drawing/2014/main" id="{688759F3-6977-FA89-7F4A-F5897DE3CE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641509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>
                <a:srgbClr val="898989"/>
              </a:buClr>
              <a:buSzPts val="1200"/>
              <a:buFont typeface="Calibri" panose="020F0502020204030204" pitchFamily="34" charset="0"/>
              <a:buNone/>
            </a:pPr>
            <a:r>
              <a:rPr lang="en-US" altLang="it-IT" sz="1200" dirty="0">
                <a:solidFill>
                  <a:srgbClr val="898989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Venerdì 23 maggio 2025</a:t>
            </a:r>
            <a:endParaRPr lang="it-IT" alt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68CFD70-EA7F-9F1D-5AB9-ACF5218A6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58" y="117063"/>
            <a:ext cx="1274174" cy="603556"/>
          </a:xfrm>
          <a:prstGeom prst="rect">
            <a:avLst/>
          </a:prstGeom>
        </p:spPr>
      </p:pic>
      <p:sp>
        <p:nvSpPr>
          <p:cNvPr id="4" name="Text Box 29">
            <a:extLst>
              <a:ext uri="{FF2B5EF4-FFF2-40B4-BE49-F238E27FC236}">
                <a16:creationId xmlns:a16="http://schemas.microsoft.com/office/drawing/2014/main" id="{D17A09CB-2DE8-D402-7FFE-4CC2994C4E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912" y="154535"/>
            <a:ext cx="1147580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2800" b="1" dirty="0">
                <a:solidFill>
                  <a:srgbClr val="002060"/>
                </a:solidFill>
                <a:latin typeface="Garamond" panose="02020404030301010803" pitchFamily="18" charset="0"/>
              </a:rPr>
              <a:t>OGGETTO DELLA VALUTAZIONE: ANTINOMIE IN ESSERE</a:t>
            </a:r>
          </a:p>
        </p:txBody>
      </p: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E58D2E20-8659-30FD-9D47-A70A27BBBC45}"/>
              </a:ext>
            </a:extLst>
          </p:cNvPr>
          <p:cNvCxnSpPr>
            <a:cxnSpLocks/>
          </p:cNvCxnSpPr>
          <p:nvPr/>
        </p:nvCxnSpPr>
        <p:spPr>
          <a:xfrm>
            <a:off x="239151" y="962046"/>
            <a:ext cx="11732455" cy="0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EDFDED68-08DC-355E-5767-9C4D84B874BE}"/>
              </a:ext>
            </a:extLst>
          </p:cNvPr>
          <p:cNvCxnSpPr/>
          <p:nvPr/>
        </p:nvCxnSpPr>
        <p:spPr>
          <a:xfrm>
            <a:off x="239151" y="868099"/>
            <a:ext cx="11732455" cy="0"/>
          </a:xfrm>
          <a:prstGeom prst="line">
            <a:avLst/>
          </a:prstGeom>
          <a:ln w="317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Elemento grafico 11" descr="Bilancia della giustizia con riempimento a tinta unita">
            <a:extLst>
              <a:ext uri="{FF2B5EF4-FFF2-40B4-BE49-F238E27FC236}">
                <a16:creationId xmlns:a16="http://schemas.microsoft.com/office/drawing/2014/main" id="{CA83C30B-1CE3-058B-B2E5-68861DAE02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68003" y="1028702"/>
            <a:ext cx="1295395" cy="1295395"/>
          </a:xfrm>
          <a:prstGeom prst="rect">
            <a:avLst/>
          </a:prstGeom>
        </p:spPr>
      </p:pic>
      <p:sp>
        <p:nvSpPr>
          <p:cNvPr id="7" name="Ovale 6">
            <a:extLst>
              <a:ext uri="{FF2B5EF4-FFF2-40B4-BE49-F238E27FC236}">
                <a16:creationId xmlns:a16="http://schemas.microsoft.com/office/drawing/2014/main" id="{1114C306-885A-0EED-F3BA-A358C591C4B5}"/>
              </a:ext>
            </a:extLst>
          </p:cNvPr>
          <p:cNvSpPr/>
          <p:nvPr/>
        </p:nvSpPr>
        <p:spPr>
          <a:xfrm>
            <a:off x="31720" y="6377449"/>
            <a:ext cx="505755" cy="42248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/>
              <a:t>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72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72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72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72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72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72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72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272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272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272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272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272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272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272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272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272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272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9" dur="500"/>
                                        <p:tgtEl>
                                          <p:spTgt spid="272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272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5" dur="500"/>
                                        <p:tgtEl>
                                          <p:spTgt spid="272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386" grpId="0" animBg="1"/>
      <p:bldP spid="272387" grpId="0" animBg="1" autoUpdateAnimBg="0"/>
      <p:bldP spid="272388" grpId="0" animBg="1" autoUpdateAnimBg="0"/>
      <p:bldP spid="272389" grpId="0" animBg="1" autoUpdateAnimBg="0"/>
      <p:bldP spid="272390" grpId="0" animBg="1" autoUpdateAnimBg="0"/>
      <p:bldP spid="272391" grpId="0" animBg="1" autoUpdateAnimBg="0"/>
      <p:bldP spid="272392" grpId="0" animBg="1" autoUpdateAnimBg="0"/>
      <p:bldP spid="272393" grpId="0" autoUpdateAnimBg="0"/>
      <p:bldP spid="272394" grpId="0" autoUpdateAnimBg="0"/>
      <p:bldP spid="272395" grpId="0" animBg="1" autoUpdateAnimBg="0"/>
      <p:bldP spid="272396" grpId="0" animBg="1" autoUpdateAnimBg="0"/>
      <p:bldP spid="272397" grpId="0" animBg="1" autoUpdateAnimBg="0"/>
      <p:bldP spid="272398" grpId="0" animBg="1" autoUpdateAnimBg="0"/>
      <p:bldP spid="272400" grpId="0" autoUpdateAnimBg="0"/>
      <p:bldP spid="272402" grpId="0" animBg="1" autoUpdateAnimBg="0"/>
      <p:bldP spid="272403" grpId="0" animBg="1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C805C0-C8CA-3007-94C3-E680B1F52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65" name="Text Box 29">
            <a:extLst>
              <a:ext uri="{FF2B5EF4-FFF2-40B4-BE49-F238E27FC236}">
                <a16:creationId xmlns:a16="http://schemas.microsoft.com/office/drawing/2014/main" id="{F719D513-15D9-3E82-F5D3-0F7B9F1AB8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45" y="154535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2800" b="1" dirty="0">
                <a:solidFill>
                  <a:srgbClr val="002060"/>
                </a:solidFill>
                <a:latin typeface="Garamond" panose="02020404030301010803" pitchFamily="18" charset="0"/>
              </a:rPr>
              <a:t>ESPRESSIONE DEL GIUDIZIO VALUTATIVO</a:t>
            </a:r>
          </a:p>
        </p:txBody>
      </p:sp>
      <p:sp>
        <p:nvSpPr>
          <p:cNvPr id="27680" name="Google Shape;90;p1">
            <a:extLst>
              <a:ext uri="{FF2B5EF4-FFF2-40B4-BE49-F238E27FC236}">
                <a16:creationId xmlns:a16="http://schemas.microsoft.com/office/drawing/2014/main" id="{1DD30755-E826-ACC8-A8CF-92FA890A63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6415091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Clr>
                <a:srgbClr val="898989"/>
              </a:buClr>
              <a:buSzPts val="1200"/>
              <a:buFont typeface="Calibri" panose="020F0502020204030204" pitchFamily="34" charset="0"/>
              <a:buNone/>
            </a:pPr>
            <a:r>
              <a:rPr lang="en-US" altLang="it-IT" sz="1200">
                <a:solidFill>
                  <a:srgbClr val="898989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a  cura di G. Bocchinfuso </a:t>
            </a:r>
            <a:endParaRPr lang="it-IT" altLang="it-IT"/>
          </a:p>
        </p:txBody>
      </p:sp>
      <p:sp>
        <p:nvSpPr>
          <p:cNvPr id="2" name="Google Shape;89;p1">
            <a:extLst>
              <a:ext uri="{FF2B5EF4-FFF2-40B4-BE49-F238E27FC236}">
                <a16:creationId xmlns:a16="http://schemas.microsoft.com/office/drawing/2014/main" id="{FC3FCE13-58A6-7607-5D17-33AF9CBCF2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4393" y="641509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>
                <a:srgbClr val="898989"/>
              </a:buClr>
              <a:buSzPts val="1200"/>
              <a:buFont typeface="Calibri" panose="020F0502020204030204" pitchFamily="34" charset="0"/>
              <a:buNone/>
            </a:pPr>
            <a:r>
              <a:rPr lang="en-US" altLang="it-IT" sz="1200" dirty="0">
                <a:solidFill>
                  <a:srgbClr val="898989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Venerdì 23 maggio 2025</a:t>
            </a:r>
            <a:endParaRPr lang="it-IT" alt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AFF1718-E2C4-DEFB-9781-7EF32D8275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58" y="117063"/>
            <a:ext cx="1274174" cy="603556"/>
          </a:xfrm>
          <a:prstGeom prst="rect">
            <a:avLst/>
          </a:prstGeom>
        </p:spPr>
      </p:pic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153C13A3-E1BF-B517-E609-9DD216B81D5C}"/>
              </a:ext>
            </a:extLst>
          </p:cNvPr>
          <p:cNvCxnSpPr>
            <a:cxnSpLocks/>
          </p:cNvCxnSpPr>
          <p:nvPr/>
        </p:nvCxnSpPr>
        <p:spPr>
          <a:xfrm>
            <a:off x="239151" y="962046"/>
            <a:ext cx="11732455" cy="0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05539AC7-E6B0-1734-46BD-51CE65CE7663}"/>
              </a:ext>
            </a:extLst>
          </p:cNvPr>
          <p:cNvCxnSpPr/>
          <p:nvPr/>
        </p:nvCxnSpPr>
        <p:spPr>
          <a:xfrm>
            <a:off x="239151" y="868099"/>
            <a:ext cx="11732455" cy="0"/>
          </a:xfrm>
          <a:prstGeom prst="line">
            <a:avLst/>
          </a:prstGeom>
          <a:ln w="317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Group 32">
            <a:extLst>
              <a:ext uri="{FF2B5EF4-FFF2-40B4-BE49-F238E27FC236}">
                <a16:creationId xmlns:a16="http://schemas.microsoft.com/office/drawing/2014/main" id="{D162739E-CA5B-1C70-006F-2952169B2417}"/>
              </a:ext>
            </a:extLst>
          </p:cNvPr>
          <p:cNvGraphicFramePr>
            <a:graphicFrameLocks noGrp="1"/>
          </p:cNvGraphicFramePr>
          <p:nvPr/>
        </p:nvGraphicFramePr>
        <p:xfrm>
          <a:off x="1533545" y="1876446"/>
          <a:ext cx="9143665" cy="3824748"/>
        </p:xfrm>
        <a:graphic>
          <a:graphicData uri="http://schemas.openxmlformats.org/drawingml/2006/table">
            <a:tbl>
              <a:tblPr/>
              <a:tblGrid>
                <a:gridCol w="21407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83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83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261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854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aramond" pitchFamily="18" charset="0"/>
                        </a:rPr>
                        <a:t>LIVELLO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aramond" pitchFamily="18" charset="0"/>
                        </a:rPr>
                        <a:t>FUNZIONE PREVALENTE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aramond" pitchFamily="18" charset="0"/>
                        </a:rPr>
                        <a:t>CODICE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aramond" pitchFamily="18" charset="0"/>
                        </a:rPr>
                        <a:t>GIUDIZIO PREVALENTE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4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Garamond" pitchFamily="18" charset="0"/>
                        </a:rPr>
                        <a:t>QUOTIDIANO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Garamond" pitchFamily="18" charset="0"/>
                        </a:rPr>
                        <a:t>FORMATIVA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Sì/no/in parte + commenti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Progresso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26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Garamond" pitchFamily="18" charset="0"/>
                        </a:rPr>
                        <a:t>MISURAZIONE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Garamond" pitchFamily="18" charset="0"/>
                        </a:rPr>
                        <a:t>SOMMATIVA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A, B, C, D, 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(rubriche valutative)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Standard assoluto (salvo obiettivi diversificati)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26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Garamond" pitchFamily="18" charset="0"/>
                        </a:rPr>
                        <a:t>DOCUMENTO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Garamond" pitchFamily="18" charset="0"/>
                        </a:rPr>
                        <a:t>ORIENTATIVA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Garamond" pitchFamily="18" charset="0"/>
                        </a:rPr>
                        <a:t>CERTIFICATIVA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10, 9, 8, 7, 6, 5 segnalazione aspetti processuali 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Standard assoluto (salvo obiettivi diversificati)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8" name="Elemento grafico 7" descr="Disegno a mano libera con riempimento a tinta unita">
            <a:extLst>
              <a:ext uri="{FF2B5EF4-FFF2-40B4-BE49-F238E27FC236}">
                <a16:creationId xmlns:a16="http://schemas.microsoft.com/office/drawing/2014/main" id="{C7C07393-8B3F-7BC0-1DDD-A598BB1337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47691" y="1078724"/>
            <a:ext cx="1123915" cy="1123915"/>
          </a:xfrm>
          <a:prstGeom prst="rect">
            <a:avLst/>
          </a:prstGeom>
        </p:spPr>
      </p:pic>
      <p:sp>
        <p:nvSpPr>
          <p:cNvPr id="5" name="Ovale 4">
            <a:extLst>
              <a:ext uri="{FF2B5EF4-FFF2-40B4-BE49-F238E27FC236}">
                <a16:creationId xmlns:a16="http://schemas.microsoft.com/office/drawing/2014/main" id="{8CB1604C-9D30-35E2-B208-2296F4C3E1F5}"/>
              </a:ext>
            </a:extLst>
          </p:cNvPr>
          <p:cNvSpPr/>
          <p:nvPr/>
        </p:nvSpPr>
        <p:spPr>
          <a:xfrm>
            <a:off x="31720" y="6377449"/>
            <a:ext cx="505755" cy="42248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505738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B802E-7AEB-AF82-C939-51D560D03F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65" name="Text Box 29">
            <a:extLst>
              <a:ext uri="{FF2B5EF4-FFF2-40B4-BE49-F238E27FC236}">
                <a16:creationId xmlns:a16="http://schemas.microsoft.com/office/drawing/2014/main" id="{7EB8C4D7-4183-8146-B545-77FA88B9C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330" y="156903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2800" b="1" dirty="0">
                <a:solidFill>
                  <a:srgbClr val="002060"/>
                </a:solidFill>
                <a:latin typeface="Garamond" panose="02020404030301010803" pitchFamily="18" charset="0"/>
              </a:rPr>
              <a:t>COS’È LA VALUTAZIONE ORIENTATIVA?</a:t>
            </a:r>
          </a:p>
        </p:txBody>
      </p:sp>
      <p:sp>
        <p:nvSpPr>
          <p:cNvPr id="27680" name="Google Shape;90;p1">
            <a:extLst>
              <a:ext uri="{FF2B5EF4-FFF2-40B4-BE49-F238E27FC236}">
                <a16:creationId xmlns:a16="http://schemas.microsoft.com/office/drawing/2014/main" id="{D3737F5A-9BD4-F1A4-DFA8-E7FA312D01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6415091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Clr>
                <a:srgbClr val="898989"/>
              </a:buClr>
              <a:buSzPts val="1200"/>
              <a:buFont typeface="Calibri" panose="020F0502020204030204" pitchFamily="34" charset="0"/>
              <a:buNone/>
            </a:pPr>
            <a:r>
              <a:rPr lang="en-US" altLang="it-IT" sz="1200">
                <a:solidFill>
                  <a:srgbClr val="898989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a  cura di G. Bocchinfuso </a:t>
            </a:r>
            <a:endParaRPr lang="it-IT" altLang="it-IT"/>
          </a:p>
        </p:txBody>
      </p:sp>
      <p:sp>
        <p:nvSpPr>
          <p:cNvPr id="2" name="Google Shape;89;p1">
            <a:extLst>
              <a:ext uri="{FF2B5EF4-FFF2-40B4-BE49-F238E27FC236}">
                <a16:creationId xmlns:a16="http://schemas.microsoft.com/office/drawing/2014/main" id="{400D32D7-FB33-DFFB-5067-A53211AFE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4393" y="641509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>
                <a:srgbClr val="898989"/>
              </a:buClr>
              <a:buSzPts val="1200"/>
              <a:buFont typeface="Calibri" panose="020F0502020204030204" pitchFamily="34" charset="0"/>
              <a:buNone/>
            </a:pPr>
            <a:r>
              <a:rPr lang="en-US" altLang="it-IT" sz="1200" dirty="0">
                <a:solidFill>
                  <a:srgbClr val="898989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Venerdì 23 maggio 2025</a:t>
            </a:r>
            <a:endParaRPr lang="it-IT" alt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991428C-0AB6-9400-23E6-71D5D11B1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58" y="117063"/>
            <a:ext cx="1274174" cy="603556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61F8EF01-D4D0-1569-316F-29080F074728}"/>
              </a:ext>
            </a:extLst>
          </p:cNvPr>
          <p:cNvSpPr txBox="1"/>
          <p:nvPr/>
        </p:nvSpPr>
        <p:spPr>
          <a:xfrm>
            <a:off x="220394" y="1199915"/>
            <a:ext cx="633863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solidFill>
                  <a:srgbClr val="002060"/>
                </a:solidFill>
                <a:latin typeface="Garamond" panose="02020404030301010803" pitchFamily="18" charset="0"/>
              </a:rPr>
              <a:t>È un </a:t>
            </a:r>
            <a:r>
              <a:rPr lang="it-IT" sz="2400" b="1" dirty="0">
                <a:solidFill>
                  <a:srgbClr val="002060"/>
                </a:solidFill>
                <a:latin typeface="Garamond" panose="02020404030301010803" pitchFamily="18" charset="0"/>
              </a:rPr>
              <a:t>approccio valutativo </a:t>
            </a:r>
            <a:r>
              <a:rPr lang="it-IT" sz="2400" dirty="0">
                <a:solidFill>
                  <a:srgbClr val="002060"/>
                </a:solidFill>
                <a:latin typeface="Garamond" panose="02020404030301010803" pitchFamily="18" charset="0"/>
              </a:rPr>
              <a:t>che:</a:t>
            </a:r>
          </a:p>
          <a:p>
            <a:pPr algn="just"/>
            <a:endParaRPr lang="it-IT" sz="2400" dirty="0"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pPr marL="342900" indent="-342900" algn="just">
              <a:buSzPct val="70000"/>
              <a:buFont typeface="Wingdings" panose="05000000000000000000" pitchFamily="2" charset="2"/>
              <a:buChar char="q"/>
            </a:pPr>
            <a:r>
              <a:rPr lang="it-IT" sz="2400" dirty="0">
                <a:solidFill>
                  <a:srgbClr val="002060"/>
                </a:solidFill>
                <a:latin typeface="Garamond" panose="02020404030301010803" pitchFamily="18" charset="0"/>
              </a:rPr>
              <a:t>mira a conoscere profondamente lo studente, non solo nei risultati ma anche nei </a:t>
            </a:r>
            <a:r>
              <a:rPr lang="it-IT" sz="2400" b="1" dirty="0">
                <a:solidFill>
                  <a:srgbClr val="002060"/>
                </a:solidFill>
                <a:latin typeface="Garamond" panose="02020404030301010803" pitchFamily="18" charset="0"/>
              </a:rPr>
              <a:t>processi</a:t>
            </a:r>
            <a:r>
              <a:rPr lang="it-IT" sz="2400" dirty="0">
                <a:solidFill>
                  <a:srgbClr val="002060"/>
                </a:solidFill>
                <a:latin typeface="Garamond" panose="02020404030301010803" pitchFamily="18" charset="0"/>
              </a:rPr>
              <a:t>;</a:t>
            </a:r>
          </a:p>
          <a:p>
            <a:pPr marL="342900" indent="-342900" algn="just">
              <a:buSzPct val="70000"/>
              <a:buFont typeface="Wingdings" panose="05000000000000000000" pitchFamily="2" charset="2"/>
              <a:buChar char="q"/>
            </a:pPr>
            <a:endParaRPr lang="it-IT" sz="2400" dirty="0"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pPr marL="342900" indent="-342900" algn="just">
              <a:buSzPct val="70000"/>
              <a:buFont typeface="Wingdings" panose="05000000000000000000" pitchFamily="2" charset="2"/>
              <a:buChar char="q"/>
            </a:pPr>
            <a:r>
              <a:rPr lang="it-IT" sz="2400" dirty="0">
                <a:solidFill>
                  <a:srgbClr val="002060"/>
                </a:solidFill>
                <a:latin typeface="Garamond" panose="02020404030301010803" pitchFamily="18" charset="0"/>
              </a:rPr>
              <a:t>punta a far emergere </a:t>
            </a:r>
            <a:r>
              <a:rPr lang="it-IT" sz="2400" b="1" dirty="0">
                <a:solidFill>
                  <a:srgbClr val="002060"/>
                </a:solidFill>
                <a:latin typeface="Garamond" panose="02020404030301010803" pitchFamily="18" charset="0"/>
              </a:rPr>
              <a:t>interessi</a:t>
            </a:r>
            <a:r>
              <a:rPr lang="it-IT" sz="2400" dirty="0">
                <a:solidFill>
                  <a:srgbClr val="002060"/>
                </a:solidFill>
                <a:latin typeface="Garamond" panose="02020404030301010803" pitchFamily="18" charset="0"/>
              </a:rPr>
              <a:t>, </a:t>
            </a:r>
            <a:r>
              <a:rPr lang="it-IT" sz="2400" b="1" dirty="0">
                <a:solidFill>
                  <a:srgbClr val="002060"/>
                </a:solidFill>
                <a:latin typeface="Garamond" panose="02020404030301010803" pitchFamily="18" charset="0"/>
              </a:rPr>
              <a:t>attitudini</a:t>
            </a:r>
            <a:r>
              <a:rPr lang="it-IT" sz="2400" dirty="0">
                <a:solidFill>
                  <a:srgbClr val="002060"/>
                </a:solidFill>
                <a:latin typeface="Garamond" panose="02020404030301010803" pitchFamily="18" charset="0"/>
              </a:rPr>
              <a:t>, </a:t>
            </a:r>
            <a:r>
              <a:rPr lang="it-IT" sz="2400" b="1" dirty="0">
                <a:solidFill>
                  <a:srgbClr val="002060"/>
                </a:solidFill>
                <a:latin typeface="Garamond" panose="02020404030301010803" pitchFamily="18" charset="0"/>
              </a:rPr>
              <a:t>motivazioni</a:t>
            </a:r>
            <a:r>
              <a:rPr lang="it-IT" sz="2400" dirty="0">
                <a:solidFill>
                  <a:srgbClr val="002060"/>
                </a:solidFill>
                <a:latin typeface="Garamond" panose="02020404030301010803" pitchFamily="18" charset="0"/>
              </a:rPr>
              <a:t>, </a:t>
            </a:r>
            <a:r>
              <a:rPr lang="it-IT" sz="2400" b="1" dirty="0">
                <a:solidFill>
                  <a:srgbClr val="002060"/>
                </a:solidFill>
                <a:latin typeface="Garamond" panose="02020404030301010803" pitchFamily="18" charset="0"/>
              </a:rPr>
              <a:t>competenze trasversali</a:t>
            </a:r>
            <a:r>
              <a:rPr lang="it-IT" sz="2400" dirty="0">
                <a:solidFill>
                  <a:srgbClr val="002060"/>
                </a:solidFill>
                <a:latin typeface="Garamond" panose="02020404030301010803" pitchFamily="18" charset="0"/>
              </a:rPr>
              <a:t>;</a:t>
            </a:r>
            <a:endParaRPr lang="it-IT" sz="2400" b="1" dirty="0"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pPr marL="342900" indent="-342900" algn="just">
              <a:buSzPct val="70000"/>
              <a:buFont typeface="Wingdings" panose="05000000000000000000" pitchFamily="2" charset="2"/>
              <a:buChar char="q"/>
            </a:pPr>
            <a:endParaRPr lang="it-IT" sz="2400" dirty="0"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pPr marL="342900" indent="-342900" algn="just">
              <a:buSzPct val="70000"/>
              <a:buFont typeface="Wingdings" panose="05000000000000000000" pitchFamily="2" charset="2"/>
              <a:buChar char="q"/>
            </a:pPr>
            <a:r>
              <a:rPr lang="it-IT" sz="2400" dirty="0">
                <a:solidFill>
                  <a:srgbClr val="002060"/>
                </a:solidFill>
                <a:latin typeface="Garamond" panose="02020404030301010803" pitchFamily="18" charset="0"/>
              </a:rPr>
              <a:t>supporta la </a:t>
            </a:r>
            <a:r>
              <a:rPr lang="it-IT" sz="2400" b="1" dirty="0">
                <a:solidFill>
                  <a:srgbClr val="002060"/>
                </a:solidFill>
                <a:latin typeface="Garamond" panose="02020404030301010803" pitchFamily="18" charset="0"/>
              </a:rPr>
              <a:t>costruzione del progetto formativo </a:t>
            </a:r>
            <a:r>
              <a:rPr lang="it-IT" sz="2400" dirty="0">
                <a:solidFill>
                  <a:srgbClr val="002060"/>
                </a:solidFill>
                <a:latin typeface="Garamond" panose="02020404030301010803" pitchFamily="18" charset="0"/>
              </a:rPr>
              <a:t>e professionale dello studente;</a:t>
            </a:r>
          </a:p>
          <a:p>
            <a:pPr marL="342900" indent="-342900" algn="just">
              <a:buSzPct val="70000"/>
              <a:buFont typeface="Wingdings" panose="05000000000000000000" pitchFamily="2" charset="2"/>
              <a:buChar char="q"/>
            </a:pPr>
            <a:endParaRPr lang="it-IT" sz="2400" dirty="0"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pPr marL="342900" indent="-342900" algn="just">
              <a:buSzPct val="70000"/>
              <a:buFont typeface="Wingdings" panose="05000000000000000000" pitchFamily="2" charset="2"/>
              <a:buChar char="q"/>
            </a:pPr>
            <a:r>
              <a:rPr lang="it-IT" sz="2400" dirty="0">
                <a:solidFill>
                  <a:srgbClr val="002060"/>
                </a:solidFill>
                <a:latin typeface="Garamond" panose="02020404030301010803" pitchFamily="18" charset="0"/>
              </a:rPr>
              <a:t>si basa su una logica di </a:t>
            </a:r>
            <a:r>
              <a:rPr lang="it-IT" sz="2400" b="1" dirty="0">
                <a:solidFill>
                  <a:srgbClr val="002060"/>
                </a:solidFill>
                <a:latin typeface="Garamond" panose="02020404030301010803" pitchFamily="18" charset="0"/>
              </a:rPr>
              <a:t>valutazione formativa</a:t>
            </a:r>
            <a:r>
              <a:rPr lang="it-IT" sz="2400" dirty="0">
                <a:solidFill>
                  <a:srgbClr val="002060"/>
                </a:solidFill>
                <a:latin typeface="Garamond" panose="02020404030301010803" pitchFamily="18" charset="0"/>
              </a:rPr>
              <a:t>, continua e dialogica.</a:t>
            </a:r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1A512555-988F-4107-8913-489CC3A0C24E}"/>
              </a:ext>
            </a:extLst>
          </p:cNvPr>
          <p:cNvCxnSpPr>
            <a:cxnSpLocks/>
          </p:cNvCxnSpPr>
          <p:nvPr/>
        </p:nvCxnSpPr>
        <p:spPr>
          <a:xfrm>
            <a:off x="239151" y="962046"/>
            <a:ext cx="11732455" cy="0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00A5CBEC-9D00-D9FC-1B16-65012F0EA08B}"/>
              </a:ext>
            </a:extLst>
          </p:cNvPr>
          <p:cNvCxnSpPr/>
          <p:nvPr/>
        </p:nvCxnSpPr>
        <p:spPr>
          <a:xfrm>
            <a:off x="239151" y="868099"/>
            <a:ext cx="11732455" cy="0"/>
          </a:xfrm>
          <a:prstGeom prst="line">
            <a:avLst/>
          </a:prstGeom>
          <a:ln w="317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Immagine 15">
            <a:extLst>
              <a:ext uri="{FF2B5EF4-FFF2-40B4-BE49-F238E27FC236}">
                <a16:creationId xmlns:a16="http://schemas.microsoft.com/office/drawing/2014/main" id="{A940A7BD-A98E-4E34-2C05-8685733F0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7782" y="1283577"/>
            <a:ext cx="5393824" cy="4612378"/>
          </a:xfrm>
          <a:prstGeom prst="rect">
            <a:avLst/>
          </a:prstGeom>
        </p:spPr>
      </p:pic>
      <p:sp>
        <p:nvSpPr>
          <p:cNvPr id="4" name="Ovale 3">
            <a:extLst>
              <a:ext uri="{FF2B5EF4-FFF2-40B4-BE49-F238E27FC236}">
                <a16:creationId xmlns:a16="http://schemas.microsoft.com/office/drawing/2014/main" id="{F30F9DFF-2230-79B6-5400-A4669E8B4B11}"/>
              </a:ext>
            </a:extLst>
          </p:cNvPr>
          <p:cNvSpPr/>
          <p:nvPr/>
        </p:nvSpPr>
        <p:spPr>
          <a:xfrm>
            <a:off x="31720" y="6377449"/>
            <a:ext cx="505755" cy="42248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13171237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MSFT_04_Educatio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2606E"/>
      </a:accent1>
      <a:accent2>
        <a:srgbClr val="0F3955"/>
      </a:accent2>
      <a:accent3>
        <a:srgbClr val="FFC000"/>
      </a:accent3>
      <a:accent4>
        <a:srgbClr val="BF678E"/>
      </a:accent4>
      <a:accent5>
        <a:srgbClr val="731F1C"/>
      </a:accent5>
      <a:accent6>
        <a:srgbClr val="7A9E56"/>
      </a:accent6>
      <a:hlink>
        <a:srgbClr val="00B0F0"/>
      </a:hlink>
      <a:folHlink>
        <a:srgbClr val="595959"/>
      </a:folHlink>
    </a:clrScheme>
    <a:fontScheme name="MSFT_04_Education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1154840_TF00475556_Win32" id="{09B89C78-072E-46A9-BEC3-B0EAC30776C4}" vid="{FD139930-29BB-4F13-B951-9BE4493E5D98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</TotalTime>
  <Words>1027</Words>
  <Application>Microsoft Office PowerPoint</Application>
  <PresentationFormat>Widescreen</PresentationFormat>
  <Paragraphs>259</Paragraphs>
  <Slides>17</Slides>
  <Notes>14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17</vt:i4>
      </vt:variant>
    </vt:vector>
  </HeadingPairs>
  <TitlesOfParts>
    <vt:vector size="32" baseType="lpstr">
      <vt:lpstr>Aptos</vt:lpstr>
      <vt:lpstr>Aptos Display</vt:lpstr>
      <vt:lpstr>Arial</vt:lpstr>
      <vt:lpstr>Ashley Script MT Std</vt:lpstr>
      <vt:lpstr>Bookman Old Style</vt:lpstr>
      <vt:lpstr>Calibri</vt:lpstr>
      <vt:lpstr>Calibri Light</vt:lpstr>
      <vt:lpstr>Corbel</vt:lpstr>
      <vt:lpstr>Garamond</vt:lpstr>
      <vt:lpstr>Monotype Sorts</vt:lpstr>
      <vt:lpstr>Times New Roman</vt:lpstr>
      <vt:lpstr>Wingdings</vt:lpstr>
      <vt:lpstr>Tema di Office</vt:lpstr>
      <vt:lpstr>Office Theme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 per l’attenzione!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BOCCHINFUSO GIANLUCA</dc:creator>
  <cp:lastModifiedBy>Franco Tornaghi</cp:lastModifiedBy>
  <cp:revision>31</cp:revision>
  <dcterms:created xsi:type="dcterms:W3CDTF">2025-04-07T07:59:41Z</dcterms:created>
  <dcterms:modified xsi:type="dcterms:W3CDTF">2025-05-21T10:46:33Z</dcterms:modified>
</cp:coreProperties>
</file>