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</p:sldIdLst>
  <p:sldSz cy="6858000" cx="12192000"/>
  <p:notesSz cx="6858000" cy="9144000"/>
  <p:embeddedFontLst>
    <p:embeddedFont>
      <p:font typeface="Garamond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9" roundtripDataSignature="AMtx7mis5HWra7ZuDwOtvUDbfNmaCe3h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font" Target="fonts/Garamond-bold.fntdata"/><Relationship Id="rId45" Type="http://schemas.openxmlformats.org/officeDocument/2006/relationships/font" Target="fonts/Garamon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Garamond-boldItalic.fntdata"/><Relationship Id="rId47" Type="http://schemas.openxmlformats.org/officeDocument/2006/relationships/font" Target="fonts/Garamond-italic.fntdata"/><Relationship Id="rId49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42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descr="HD-PanelTitleR1.png" id="18" name="Google Shape;18;p4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42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Title-UniformTrim.png" id="20" name="Google Shape;20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Title-UniformTrim.png" id="21" name="Google Shape;21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2;p42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2"/>
          <p:cNvSpPr txBox="1"/>
          <p:nvPr>
            <p:ph idx="1" type="subTitle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42"/>
          <p:cNvSpPr txBox="1"/>
          <p:nvPr>
            <p:ph idx="10" type="dt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2"/>
          <p:cNvSpPr txBox="1"/>
          <p:nvPr>
            <p:ph idx="11" type="ftr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2"/>
          <p:cNvSpPr txBox="1"/>
          <p:nvPr>
            <p:ph idx="12" type="sldNum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27" name="Google Shape;27;p42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panoramica con didascalia">
  <p:cSld name="Immagine panoramica con didascalia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1"/>
          <p:cNvSpPr txBox="1"/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51"/>
          <p:cNvSpPr/>
          <p:nvPr>
            <p:ph idx="2" type="pic"/>
          </p:nvPr>
        </p:nvSpPr>
        <p:spPr>
          <a:xfrm>
            <a:off x="1041427" y="1041399"/>
            <a:ext cx="10105972" cy="3335869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8" name="Google Shape;88;p51"/>
          <p:cNvSpPr txBox="1"/>
          <p:nvPr>
            <p:ph idx="1" type="body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89" name="Google Shape;89;p5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5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5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2"/>
          <p:cNvSpPr txBox="1"/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52"/>
          <p:cNvSpPr txBox="1"/>
          <p:nvPr>
            <p:ph idx="1" type="body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5" name="Google Shape;95;p5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5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52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98" name="Google Shape;98;p52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3"/>
          <p:cNvSpPr txBox="1"/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53"/>
          <p:cNvSpPr txBox="1"/>
          <p:nvPr>
            <p:ph idx="1" type="body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02" name="Google Shape;102;p53"/>
          <p:cNvSpPr txBox="1"/>
          <p:nvPr>
            <p:ph idx="2" type="body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3" name="Google Shape;103;p5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5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5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06" name="Google Shape;106;p5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07" name="Google Shape;107;p53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08" name="Google Shape;108;p53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4"/>
          <p:cNvSpPr txBox="1"/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54"/>
          <p:cNvSpPr txBox="1"/>
          <p:nvPr>
            <p:ph idx="1" type="body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5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5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5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 citazione">
  <p:cSld name="Scheda nome citazion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5"/>
          <p:cNvSpPr txBox="1"/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55"/>
          <p:cNvSpPr txBox="1"/>
          <p:nvPr>
            <p:ph idx="1" type="body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8" name="Google Shape;118;p55"/>
          <p:cNvSpPr txBox="1"/>
          <p:nvPr>
            <p:ph idx="2" type="body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5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5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5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22" name="Google Shape;122;p55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23" name="Google Shape;123;p55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4" name="Google Shape;124;p55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o o falso">
  <p:cSld name="Vero o falso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6"/>
          <p:cNvSpPr txBox="1"/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56"/>
          <p:cNvSpPr txBox="1"/>
          <p:nvPr>
            <p:ph idx="1" type="body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56"/>
          <p:cNvSpPr txBox="1"/>
          <p:nvPr>
            <p:ph idx="2" type="body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9" name="Google Shape;129;p5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5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5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132" name="Google Shape;132;p56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7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57"/>
          <p:cNvSpPr txBox="1"/>
          <p:nvPr>
            <p:ph idx="1" type="body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36" name="Google Shape;136;p5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5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5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139" name="Google Shape;139;p5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8"/>
          <p:cNvSpPr txBox="1"/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58"/>
          <p:cNvSpPr txBox="1"/>
          <p:nvPr>
            <p:ph idx="1" type="body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43" name="Google Shape;143;p5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5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5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146" name="Google Shape;146;p58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4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43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3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32" name="Google Shape;32;p4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4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40" name="Google Shape;40;p44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5"/>
          <p:cNvSpPr txBox="1"/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5"/>
          <p:cNvSpPr txBox="1"/>
          <p:nvPr>
            <p:ph idx="1" type="body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4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47" name="Google Shape;47;p45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p4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46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6"/>
          <p:cNvSpPr txBox="1"/>
          <p:nvPr>
            <p:ph idx="1" type="body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2" name="Google Shape;52;p46"/>
          <p:cNvSpPr txBox="1"/>
          <p:nvPr>
            <p:ph idx="2" type="body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3" name="Google Shape;53;p4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7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7"/>
          <p:cNvSpPr txBox="1"/>
          <p:nvPr>
            <p:ph idx="1" type="body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72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59" name="Google Shape;59;p47"/>
          <p:cNvSpPr txBox="1"/>
          <p:nvPr>
            <p:ph idx="2" type="body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60" name="Google Shape;60;p47"/>
          <p:cNvSpPr txBox="1"/>
          <p:nvPr>
            <p:ph idx="3" type="body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72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61" name="Google Shape;61;p47"/>
          <p:cNvSpPr txBox="1"/>
          <p:nvPr>
            <p:ph idx="4" type="body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62" name="Google Shape;62;p4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65" name="Google Shape;65;p4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9"/>
          <p:cNvSpPr txBox="1"/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9"/>
          <p:cNvSpPr txBox="1"/>
          <p:nvPr>
            <p:ph idx="1" type="body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73" name="Google Shape;73;p49"/>
          <p:cNvSpPr txBox="1"/>
          <p:nvPr>
            <p:ph idx="2" type="body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74" name="Google Shape;74;p49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9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77" name="Google Shape;77;p49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0"/>
          <p:cNvSpPr txBox="1"/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0"/>
          <p:cNvSpPr/>
          <p:nvPr>
            <p:ph idx="2" type="pic"/>
          </p:nvPr>
        </p:nvSpPr>
        <p:spPr>
          <a:xfrm>
            <a:off x="8094831" y="1041400"/>
            <a:ext cx="3063347" cy="47752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1" name="Google Shape;81;p50"/>
          <p:cNvSpPr txBox="1"/>
          <p:nvPr>
            <p:ph idx="1" type="body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82" name="Google Shape;82;p50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0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5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4.jpg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6.xml"/><Relationship Id="rId6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41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descr="HD-PanelContent.png" id="7" name="Google Shape;7;p4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4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9" name="Google Shape;9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10" name="Google Shape;10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1;p41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41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" name="Google Shape;13;p4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" name="Google Shape;14;p4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" name="Google Shape;15;p4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6.jp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jpg"/><Relationship Id="rId4" Type="http://schemas.openxmlformats.org/officeDocument/2006/relationships/image" Target="../media/image6.jp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jpg"/><Relationship Id="rId4" Type="http://schemas.openxmlformats.org/officeDocument/2006/relationships/image" Target="../media/image6.jp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jpg"/><Relationship Id="rId4" Type="http://schemas.openxmlformats.org/officeDocument/2006/relationships/image" Target="../media/image6.jp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jpg"/><Relationship Id="rId4" Type="http://schemas.openxmlformats.org/officeDocument/2006/relationships/image" Target="../media/image6.jp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jpg"/><Relationship Id="rId4" Type="http://schemas.openxmlformats.org/officeDocument/2006/relationships/image" Target="../media/image6.jp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hyperlink" Target="about:blank" TargetMode="External"/><Relationship Id="rId4" Type="http://schemas.openxmlformats.org/officeDocument/2006/relationships/hyperlink" Target="mailto:vincenzo.giudice@maxwell.mi.it" TargetMode="External"/><Relationship Id="rId5" Type="http://schemas.openxmlformats.org/officeDocument/2006/relationships/image" Target="../media/image12.jpg"/><Relationship Id="rId6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6.jp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"/>
          <p:cNvSpPr txBox="1"/>
          <p:nvPr>
            <p:ph type="ctrTitle"/>
          </p:nvPr>
        </p:nvSpPr>
        <p:spPr>
          <a:xfrm>
            <a:off x="2425148" y="1946315"/>
            <a:ext cx="7341703" cy="13477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</a:pPr>
            <a:r>
              <a:rPr b="1" i="1" lang="it-IT" sz="2400"/>
              <a:t>Accordo di rete per la promozione di interventi orientativi nelle scuole secondarie di secondo grado con la valorizzazione delle competenze trasversali e i percorsi di PCTO</a:t>
            </a:r>
            <a:endParaRPr sz="2400"/>
          </a:p>
        </p:txBody>
      </p:sp>
      <p:sp>
        <p:nvSpPr>
          <p:cNvPr id="152" name="Google Shape;152;p1"/>
          <p:cNvSpPr txBox="1"/>
          <p:nvPr>
            <p:ph idx="1" type="subTitle"/>
          </p:nvPr>
        </p:nvSpPr>
        <p:spPr>
          <a:xfrm>
            <a:off x="2754425" y="2835478"/>
            <a:ext cx="6815669" cy="2231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115000"/>
              <a:buNone/>
            </a:pPr>
            <a:r>
              <a:rPr i="1" lang="it-IT" sz="2400"/>
              <a:t> </a:t>
            </a:r>
            <a:endParaRPr/>
          </a:p>
          <a:p>
            <a:pPr indent="0" lvl="0" marL="0" rtl="0" algn="ctr">
              <a:spcBef>
                <a:spcPts val="988"/>
              </a:spcBef>
              <a:spcAft>
                <a:spcPts val="0"/>
              </a:spcAft>
              <a:buSzPct val="1150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044"/>
              </a:spcBef>
              <a:spcAft>
                <a:spcPts val="0"/>
              </a:spcAft>
              <a:buSzPct val="115000"/>
              <a:buNone/>
            </a:pPr>
            <a:r>
              <a:rPr lang="it-IT" sz="2400"/>
              <a:t> INTRODUZIONE all’incontro del 23/5/2025 </a:t>
            </a:r>
            <a:endParaRPr/>
          </a:p>
          <a:p>
            <a:pPr indent="0" lvl="0" marL="0" rtl="0" algn="ctr">
              <a:spcBef>
                <a:spcPts val="1044"/>
              </a:spcBef>
              <a:spcAft>
                <a:spcPts val="0"/>
              </a:spcAft>
              <a:buSzPct val="115000"/>
              <a:buNone/>
            </a:pPr>
            <a:r>
              <a:rPr lang="it-IT" sz="2400"/>
              <a:t>A cura di Franco Tornaghi</a:t>
            </a:r>
            <a:endParaRPr/>
          </a:p>
          <a:p>
            <a:pPr indent="0" lvl="0" marL="0" rtl="0" algn="ctr">
              <a:spcBef>
                <a:spcPts val="1044"/>
              </a:spcBef>
              <a:spcAft>
                <a:spcPts val="0"/>
              </a:spcAft>
              <a:buSzPct val="115000"/>
              <a:buNone/>
            </a:pPr>
            <a:r>
              <a:rPr lang="it-IT" sz="2400"/>
              <a:t>D.S. dell’I.I.S. «J.C. Maxwell» </a:t>
            </a:r>
            <a:endParaRPr/>
          </a:p>
        </p:txBody>
      </p:sp>
      <p:pic>
        <p:nvPicPr>
          <p:cNvPr descr="La Bussola e il nord magnetico in navigazione - Soleil" id="153" name="Google Shape;15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33182" cy="12277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154" name="Google Shape;15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45628" y="5763236"/>
            <a:ext cx="1546371" cy="1094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43125" y="11164"/>
            <a:ext cx="2438400" cy="123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"/>
          <p:cNvPicPr preferRelativeResize="0"/>
          <p:nvPr/>
        </p:nvPicPr>
        <p:blipFill rotWithShape="1">
          <a:blip r:embed="rId6">
            <a:alphaModFix/>
          </a:blip>
          <a:srcRect b="5435" l="4353" r="6664" t="1"/>
          <a:stretch/>
        </p:blipFill>
        <p:spPr>
          <a:xfrm>
            <a:off x="7994710" y="5763235"/>
            <a:ext cx="2034164" cy="1094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"/>
          <p:cNvSpPr txBox="1"/>
          <p:nvPr>
            <p:ph type="title"/>
          </p:nvPr>
        </p:nvSpPr>
        <p:spPr>
          <a:xfrm>
            <a:off x="1401420" y="925723"/>
            <a:ext cx="9601196" cy="952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</a:pPr>
            <a:r>
              <a:rPr b="1" lang="it-IT" sz="2800"/>
              <a:t>7. I moduli curricolari di orientamento nella scuola secondaria</a:t>
            </a:r>
            <a:endParaRPr sz="2800"/>
          </a:p>
        </p:txBody>
      </p:sp>
      <p:sp>
        <p:nvSpPr>
          <p:cNvPr id="228" name="Google Shape;228;p10"/>
          <p:cNvSpPr txBox="1"/>
          <p:nvPr>
            <p:ph idx="1" type="body"/>
          </p:nvPr>
        </p:nvSpPr>
        <p:spPr>
          <a:xfrm>
            <a:off x="1295402" y="2486166"/>
            <a:ext cx="9601196" cy="36098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3680"/>
              <a:buChar char="•"/>
            </a:pPr>
            <a:r>
              <a:rPr lang="it-IT" sz="3200"/>
              <a:t>7.3 Per la migliore efficacia dei percorsi orientativi, i moduli curriculari di orientamento formativo nelle classi terze, quarte e quinte sono integrati con i PCTO, nonché con le attività di orientamento (15 ore) promosse dall’Università, con le azioni orientative degli ITS Academy.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  <p:pic>
        <p:nvPicPr>
          <p:cNvPr descr="La Bussola e il nord magnetico in navigazione - Soleil" id="229" name="Google Shape;22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26504"/>
            <a:ext cx="1510748" cy="1504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230" name="Google Shape;23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8996" y="5593888"/>
            <a:ext cx="2073004" cy="1303868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0"/>
          <p:cNvSpPr/>
          <p:nvPr/>
        </p:nvSpPr>
        <p:spPr>
          <a:xfrm>
            <a:off x="5955577" y="3244334"/>
            <a:ext cx="2808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"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"/>
          <p:cNvSpPr txBox="1"/>
          <p:nvPr>
            <p:ph type="title"/>
          </p:nvPr>
        </p:nvSpPr>
        <p:spPr>
          <a:xfrm>
            <a:off x="1401420" y="925723"/>
            <a:ext cx="9601196" cy="952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</a:pPr>
            <a:r>
              <a:rPr b="1" lang="it-IT" sz="2800"/>
              <a:t>7. I moduli curricolari di orientamento nella scuola secondaria</a:t>
            </a:r>
            <a:endParaRPr sz="2800"/>
          </a:p>
        </p:txBody>
      </p:sp>
      <p:sp>
        <p:nvSpPr>
          <p:cNvPr id="237" name="Google Shape;237;p11"/>
          <p:cNvSpPr txBox="1"/>
          <p:nvPr>
            <p:ph idx="1" type="body"/>
          </p:nvPr>
        </p:nvSpPr>
        <p:spPr>
          <a:xfrm>
            <a:off x="1295402" y="2486166"/>
            <a:ext cx="9601196" cy="36098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3220"/>
              <a:buChar char="•"/>
            </a:pPr>
            <a:r>
              <a:rPr lang="it-IT" sz="2800"/>
              <a:t>7.4 I moduli di 30 ore non vanno intesi come il contenitore di una nuova disciplina o di una nuova attività educativa aggiuntiva e separata dalle altre. Sono invece uno strumento essenziale per aiutare gli studenti a </a:t>
            </a:r>
            <a:r>
              <a:rPr b="1" lang="it-IT" sz="2800"/>
              <a:t>fare sintesi unitaria, riflessiva e interdisciplinare della loro esperienza scolastica e formativa</a:t>
            </a:r>
            <a:r>
              <a:rPr lang="it-IT" sz="2800"/>
              <a:t>, in vista della costruzione </a:t>
            </a:r>
            <a:r>
              <a:rPr i="1" lang="it-IT" sz="2800"/>
              <a:t>in itinere </a:t>
            </a:r>
            <a:r>
              <a:rPr lang="it-IT" sz="2800"/>
              <a:t>del personale progetto di        vita culturale e professionale, per sua natura sempre in evoluzione.</a:t>
            </a:r>
            <a:endParaRPr/>
          </a:p>
        </p:txBody>
      </p:sp>
      <p:pic>
        <p:nvPicPr>
          <p:cNvPr descr="La Bussola e il nord magnetico in navigazione - Soleil" id="238" name="Google Shape;23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26504"/>
            <a:ext cx="1510748" cy="1504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239" name="Google Shape;23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8996" y="5593888"/>
            <a:ext cx="2073004" cy="130386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1"/>
          <p:cNvSpPr/>
          <p:nvPr/>
        </p:nvSpPr>
        <p:spPr>
          <a:xfrm>
            <a:off x="5955577" y="3244334"/>
            <a:ext cx="2808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"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"/>
          <p:cNvSpPr txBox="1"/>
          <p:nvPr>
            <p:ph type="title"/>
          </p:nvPr>
        </p:nvSpPr>
        <p:spPr>
          <a:xfrm>
            <a:off x="1401420" y="925723"/>
            <a:ext cx="9601196" cy="952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</a:pPr>
            <a:r>
              <a:rPr b="1" lang="it-IT" sz="2800"/>
              <a:t>7. I moduli curricolari di orientamento nella scuola secondaria</a:t>
            </a:r>
            <a:endParaRPr sz="2800"/>
          </a:p>
        </p:txBody>
      </p:sp>
      <p:sp>
        <p:nvSpPr>
          <p:cNvPr id="246" name="Google Shape;246;p12"/>
          <p:cNvSpPr txBox="1"/>
          <p:nvPr>
            <p:ph idx="1" type="body"/>
          </p:nvPr>
        </p:nvSpPr>
        <p:spPr>
          <a:xfrm>
            <a:off x="1401420" y="2830635"/>
            <a:ext cx="9601196" cy="36098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3220"/>
              <a:buChar char="•"/>
            </a:pPr>
            <a:r>
              <a:rPr lang="it-IT" sz="2800"/>
              <a:t>7.5 Le 30 ore possono essere gestite in modo flessibile nel rispetto dell’autonomia scolastica … Esse vanno considerate come ore da articolare al fine di realizzare attività per gruppi proporzionati nel numero di studenti, distribuite nel corso dell’anno, secondo un calendario progettato e condiviso tra studenti e docenti</a:t>
            </a:r>
            <a:endParaRPr/>
          </a:p>
        </p:txBody>
      </p:sp>
      <p:pic>
        <p:nvPicPr>
          <p:cNvPr descr="La Bussola e il nord magnetico in navigazione - Soleil" id="247" name="Google Shape;24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26504"/>
            <a:ext cx="1510748" cy="1504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248" name="Google Shape;24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8996" y="5593888"/>
            <a:ext cx="2073004" cy="1303868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2"/>
          <p:cNvSpPr/>
          <p:nvPr/>
        </p:nvSpPr>
        <p:spPr>
          <a:xfrm>
            <a:off x="5955577" y="3244334"/>
            <a:ext cx="2808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"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</a:pPr>
            <a:r>
              <a:rPr b="1" lang="it-IT" sz="2800"/>
              <a:t>7. I moduli curricolari di orientamento nella scuola secondaria</a:t>
            </a:r>
            <a:endParaRPr sz="2800"/>
          </a:p>
        </p:txBody>
      </p:sp>
      <p:sp>
        <p:nvSpPr>
          <p:cNvPr id="255" name="Google Shape;255;p13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it-IT"/>
              <a:t>7.6 La progettazione didattica dei moduli di orientamento e la loro erogazione si realizzano anche attraverso collaborazioni che valorizzino l’orientamento come processo condiviso, reticolare, </a:t>
            </a:r>
            <a:r>
              <a:rPr b="1" lang="it-IT"/>
              <a:t>coprogettato con il territorio, con le scuole e le agenzie formative dei successivi gradi di istruzione e formazione, con gli ITS Academy, le università, le istituzioni dell’AFAM, il mercato del lavoro e le imprese, i servizi di orientamento promossi dagli enti locali e dalle regioni, i centri per l’impiego e tutti i servizi attivi sul territorio per accompagnare la transizione verso l’età adulta</a:t>
            </a:r>
            <a:r>
              <a:rPr lang="it-IT"/>
              <a:t>.</a:t>
            </a:r>
            <a:endParaRPr/>
          </a:p>
        </p:txBody>
      </p:sp>
      <p:pic>
        <p:nvPicPr>
          <p:cNvPr descr="La Bussola e il nord magnetico in navigazione - Soleil" id="256" name="Google Shape;2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510748" cy="1504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257" name="Google Shape;25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8996" y="5554132"/>
            <a:ext cx="2073004" cy="1303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"/>
          <p:cNvSpPr txBox="1"/>
          <p:nvPr>
            <p:ph type="title"/>
          </p:nvPr>
        </p:nvSpPr>
        <p:spPr>
          <a:xfrm>
            <a:off x="1295402" y="982132"/>
            <a:ext cx="9601196" cy="952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</a:pPr>
            <a:r>
              <a:rPr b="1" lang="it-IT" sz="2800"/>
              <a:t>TUTOR (finanziati e quest’anno dal D.M. 231/2024)</a:t>
            </a:r>
            <a:endParaRPr sz="2800"/>
          </a:p>
        </p:txBody>
      </p:sp>
      <p:sp>
        <p:nvSpPr>
          <p:cNvPr id="263" name="Google Shape;263;p14"/>
          <p:cNvSpPr txBox="1"/>
          <p:nvPr>
            <p:ph idx="1" type="body"/>
          </p:nvPr>
        </p:nvSpPr>
        <p:spPr>
          <a:xfrm>
            <a:off x="1162880" y="2486166"/>
            <a:ext cx="9601196" cy="36098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it-IT"/>
              <a:t>8.3 In questa prospettiva, ogni istituzione scolastica e formativa individua i docenti di classe delle scuole secondarie di primo e secondo grado, chiamati a svolgere la funzione “tutor” di gruppi di studenti, in un dialogo costante con lo studente, la sua famiglia e i colleghi, svolgendo due attività:</a:t>
            </a:r>
            <a:endParaRPr/>
          </a:p>
          <a:p>
            <a:pPr indent="-457200" lvl="0" marL="457200" rtl="0" algn="l">
              <a:spcBef>
                <a:spcPts val="1080"/>
              </a:spcBef>
              <a:spcAft>
                <a:spcPts val="0"/>
              </a:spcAft>
              <a:buSzPts val="2760"/>
              <a:buAutoNum type="arabicPeriod"/>
            </a:pPr>
            <a:r>
              <a:rPr lang="it-IT"/>
              <a:t>aiutare ogni studente a rivedere le parti fondamentali che contraddistinguono ogni </a:t>
            </a:r>
            <a:r>
              <a:rPr i="1" lang="it-IT"/>
              <a:t>E-Portfolio </a:t>
            </a:r>
            <a:r>
              <a:rPr lang="it-IT"/>
              <a:t>personale…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lang="it-IT"/>
              <a:t>2.    costituirsi “consigliere” delle famiglie, nei momenti di scelta dei percorsi formativi e/o delle prospettive professionali, anche alla luce dei dati territoriali e nazionali, delle informazioni contenute nella piattaforma digitale Unica</a:t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  <p:pic>
        <p:nvPicPr>
          <p:cNvPr descr="La Bussola e il nord magnetico in navigazione - Soleil" id="264" name="Google Shape;26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510748" cy="1504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265" name="Google Shape;26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16208" y="5646897"/>
            <a:ext cx="1775791" cy="1303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"/>
          <p:cNvSpPr txBox="1"/>
          <p:nvPr>
            <p:ph type="ctrTitle"/>
          </p:nvPr>
        </p:nvSpPr>
        <p:spPr>
          <a:xfrm>
            <a:off x="2692398" y="1910887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lang="it-IT"/>
              <a:t>ORIENTAMENTO/ TUTOR</a:t>
            </a:r>
            <a:endParaRPr/>
          </a:p>
        </p:txBody>
      </p:sp>
      <p:sp>
        <p:nvSpPr>
          <p:cNvPr id="271" name="Google Shape;271;p15"/>
          <p:cNvSpPr txBox="1"/>
          <p:nvPr>
            <p:ph idx="1" type="subTitle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115000"/>
              <a:buNone/>
            </a:pPr>
            <a:r>
              <a:rPr lang="it-IT" sz="4000"/>
              <a:t>Ma il termine ‘orientamento’ è presente anche nell’acronimo PCTO e la figura di tutor (interno ed esterno) pure</a:t>
            </a:r>
            <a:endParaRPr/>
          </a:p>
        </p:txBody>
      </p:sp>
      <p:pic>
        <p:nvPicPr>
          <p:cNvPr descr="La Bussola e il nord magnetico in navigazione - Soleil" id="272" name="Google Shape;27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14312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273" name="Google Shape;27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96425" y="5162550"/>
            <a:ext cx="2695575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"/>
          <p:cNvSpPr txBox="1"/>
          <p:nvPr>
            <p:ph type="ctrTitle"/>
          </p:nvPr>
        </p:nvSpPr>
        <p:spPr>
          <a:xfrm>
            <a:off x="2692398" y="1910887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lang="it-IT"/>
              <a:t>ORIENTAMENTO/ TUTOR</a:t>
            </a:r>
            <a:endParaRPr/>
          </a:p>
        </p:txBody>
      </p:sp>
      <p:sp>
        <p:nvSpPr>
          <p:cNvPr id="279" name="Google Shape;279;p16"/>
          <p:cNvSpPr txBox="1"/>
          <p:nvPr>
            <p:ph idx="1" type="subTitle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220"/>
              <a:buNone/>
            </a:pPr>
            <a:r>
              <a:rPr lang="it-IT" sz="2800"/>
              <a:t>…e il tutor che redige i Piani Formativi Individualizzati negli Istituti Professionali è una figura obbligatoria, con anche evidenti scopi orientativi</a:t>
            </a:r>
            <a:endParaRPr/>
          </a:p>
        </p:txBody>
      </p:sp>
      <p:pic>
        <p:nvPicPr>
          <p:cNvPr descr="La Bussola e il nord magnetico in navigazione - Soleil" id="280" name="Google Shape;28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14312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281" name="Google Shape;28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96425" y="5162550"/>
            <a:ext cx="2695575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"/>
          <p:cNvSpPr txBox="1"/>
          <p:nvPr>
            <p:ph type="ctrTitle"/>
          </p:nvPr>
        </p:nvSpPr>
        <p:spPr>
          <a:xfrm>
            <a:off x="2491409" y="1730971"/>
            <a:ext cx="7341703" cy="1695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sz="4400"/>
              <a:t>ORIENTAMENTO</a:t>
            </a:r>
            <a:br>
              <a:rPr lang="it-IT" sz="4400"/>
            </a:br>
            <a:r>
              <a:rPr lang="it-IT" sz="4400"/>
              <a:t>PROBLEMA O RISORSA?</a:t>
            </a:r>
            <a:endParaRPr/>
          </a:p>
        </p:txBody>
      </p:sp>
      <p:sp>
        <p:nvSpPr>
          <p:cNvPr id="287" name="Google Shape;287;p17"/>
          <p:cNvSpPr txBox="1"/>
          <p:nvPr>
            <p:ph idx="1" type="subTitle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900"/>
              <a:buNone/>
            </a:pPr>
            <a:r>
              <a:rPr lang="it-IT" sz="6000"/>
              <a:t>PROBLEMA</a:t>
            </a:r>
            <a:endParaRPr/>
          </a:p>
        </p:txBody>
      </p:sp>
      <p:pic>
        <p:nvPicPr>
          <p:cNvPr descr="La Bussola e il nord magnetico in navigazione - Soleil" id="288" name="Google Shape;28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14312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289" name="Google Shape;28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61418" y="5455018"/>
            <a:ext cx="2230582" cy="1402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8"/>
          <p:cNvSpPr txBox="1"/>
          <p:nvPr>
            <p:ph type="title"/>
          </p:nvPr>
        </p:nvSpPr>
        <p:spPr>
          <a:xfrm>
            <a:off x="1295402" y="982132"/>
            <a:ext cx="9601196" cy="952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Garamond"/>
              <a:buNone/>
            </a:pPr>
            <a:r>
              <a:rPr b="1" lang="it-IT" sz="3600"/>
              <a:t>RISCHIO REALE:</a:t>
            </a:r>
            <a:br>
              <a:rPr b="1" lang="it-IT" sz="3600"/>
            </a:br>
            <a:r>
              <a:rPr b="1" lang="it-IT" sz="3600"/>
              <a:t> INTERVENTI ‘SCHIZOFRENICI’</a:t>
            </a:r>
            <a:endParaRPr/>
          </a:p>
        </p:txBody>
      </p:sp>
      <p:sp>
        <p:nvSpPr>
          <p:cNvPr id="295" name="Google Shape;295;p18"/>
          <p:cNvSpPr txBox="1"/>
          <p:nvPr>
            <p:ph idx="1" type="body"/>
          </p:nvPr>
        </p:nvSpPr>
        <p:spPr>
          <a:xfrm>
            <a:off x="1162880" y="2486166"/>
            <a:ext cx="9601196" cy="36098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3680"/>
              <a:buChar char="•"/>
            </a:pPr>
            <a:r>
              <a:rPr lang="it-IT" sz="3200"/>
              <a:t>Come ‘armonizzare’ gli interventi orientativi? Cioè come ‘intersecare’ i PCTO, l’orientamento del percorso curriculare e il lavoro del tutor?</a:t>
            </a:r>
            <a:endParaRPr/>
          </a:p>
          <a:p>
            <a:pPr indent="-285750" lvl="0" marL="285750" rtl="0" algn="l">
              <a:spcBef>
                <a:spcPts val="1240"/>
              </a:spcBef>
              <a:spcAft>
                <a:spcPts val="0"/>
              </a:spcAft>
              <a:buSzPts val="3680"/>
              <a:buChar char="•"/>
            </a:pPr>
            <a:r>
              <a:rPr lang="it-IT" sz="3200"/>
              <a:t>Come (e se) ‘differenziare’ i compiti delle diverse figure di tutor?</a:t>
            </a:r>
            <a:endParaRPr/>
          </a:p>
          <a:p>
            <a:pPr indent="-52070" lvl="0" marL="285750" rtl="0" algn="l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t/>
            </a:r>
            <a:endParaRPr sz="3200"/>
          </a:p>
        </p:txBody>
      </p:sp>
      <p:pic>
        <p:nvPicPr>
          <p:cNvPr descr="La Bussola e il nord magnetico in navigazione - Soleil" id="296" name="Google Shape;29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510748" cy="1504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297" name="Google Shape;29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16208" y="5646897"/>
            <a:ext cx="1775791" cy="1303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9"/>
          <p:cNvSpPr txBox="1"/>
          <p:nvPr>
            <p:ph type="title"/>
          </p:nvPr>
        </p:nvSpPr>
        <p:spPr>
          <a:xfrm>
            <a:off x="1295402" y="982132"/>
            <a:ext cx="9601196" cy="952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Garamond"/>
              <a:buNone/>
            </a:pPr>
            <a:r>
              <a:rPr b="1" lang="it-IT" sz="3600"/>
              <a:t>GESTIONE ECONOMICA</a:t>
            </a:r>
            <a:br>
              <a:rPr b="1" lang="it-IT" sz="3600"/>
            </a:br>
            <a:r>
              <a:rPr b="1" lang="it-IT" sz="3600"/>
              <a:t>(D.M. 231/2024)</a:t>
            </a:r>
            <a:endParaRPr/>
          </a:p>
        </p:txBody>
      </p:sp>
      <p:sp>
        <p:nvSpPr>
          <p:cNvPr id="303" name="Google Shape;303;p19"/>
          <p:cNvSpPr txBox="1"/>
          <p:nvPr>
            <p:ph idx="1" type="body"/>
          </p:nvPr>
        </p:nvSpPr>
        <p:spPr>
          <a:xfrm>
            <a:off x="1162880" y="2266034"/>
            <a:ext cx="9601196" cy="36098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3680"/>
              <a:buChar char="•"/>
            </a:pPr>
            <a:r>
              <a:rPr lang="it-IT" sz="3200"/>
              <a:t>Come ridistribuire la quota dell’Allegato A o, più precisamente, a che compiti precisi e rendicontabili collegare la remunerazione?</a:t>
            </a:r>
            <a:endParaRPr/>
          </a:p>
          <a:p>
            <a:pPr indent="-285750" lvl="0" marL="285750" rtl="0" algn="l">
              <a:spcBef>
                <a:spcPts val="1240"/>
              </a:spcBef>
              <a:spcAft>
                <a:spcPts val="0"/>
              </a:spcAft>
              <a:buSzPts val="3680"/>
              <a:buChar char="•"/>
            </a:pPr>
            <a:r>
              <a:rPr lang="it-IT" sz="3200"/>
              <a:t>Ben venga il differimento al 6/6/25 per la presentazione dei Progetti, ma come rendere utilizzabile la quota dell’Al- legato B, a seguito della Nota 64310/25 che l’ha collegata al POC (Programma Operativo Complementare)?</a:t>
            </a:r>
            <a:endParaRPr/>
          </a:p>
        </p:txBody>
      </p:sp>
      <p:pic>
        <p:nvPicPr>
          <p:cNvPr descr="La Bussola e il nord magnetico in navigazione - Soleil" id="304" name="Google Shape;30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510748" cy="1504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305" name="Google Shape;30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16208" y="5646897"/>
            <a:ext cx="1775791" cy="1303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"/>
          <p:cNvSpPr txBox="1"/>
          <p:nvPr>
            <p:ph type="ctrTitle"/>
          </p:nvPr>
        </p:nvSpPr>
        <p:spPr>
          <a:xfrm>
            <a:off x="2491409" y="1730972"/>
            <a:ext cx="7341703" cy="4026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Garamond"/>
              <a:buNone/>
            </a:pPr>
            <a:r>
              <a:rPr lang="it-IT" sz="3600"/>
              <a:t>PROGRAMMA</a:t>
            </a:r>
            <a:endParaRPr/>
          </a:p>
        </p:txBody>
      </p:sp>
      <p:sp>
        <p:nvSpPr>
          <p:cNvPr id="162" name="Google Shape;162;p2"/>
          <p:cNvSpPr txBox="1"/>
          <p:nvPr>
            <p:ph idx="1" type="subTitle"/>
          </p:nvPr>
        </p:nvSpPr>
        <p:spPr>
          <a:xfrm>
            <a:off x="2688165" y="2058098"/>
            <a:ext cx="7144947" cy="32269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115000"/>
              <a:buNone/>
            </a:pPr>
            <a:r>
              <a:rPr i="1" lang="it-IT"/>
              <a:t>Introduzione della </a:t>
            </a:r>
            <a:r>
              <a:rPr b="1" i="1" lang="it-IT"/>
              <a:t>Dott.ssa Letizia Affatato-Dirigente UST Milano</a:t>
            </a:r>
            <a:endParaRPr b="1"/>
          </a:p>
          <a:p>
            <a:pPr indent="0" lvl="0" marL="0" rtl="0" algn="l">
              <a:spcBef>
                <a:spcPts val="988"/>
              </a:spcBef>
              <a:spcAft>
                <a:spcPts val="0"/>
              </a:spcAft>
              <a:buSzPct val="115000"/>
              <a:buNone/>
            </a:pPr>
            <a:r>
              <a:rPr lang="it-IT"/>
              <a:t>✓</a:t>
            </a:r>
            <a:r>
              <a:rPr i="1" lang="it-IT"/>
              <a:t>ore 9:50 Focus sul tema ed esiti del sondaggio </a:t>
            </a:r>
            <a:endParaRPr/>
          </a:p>
          <a:p>
            <a:pPr indent="0" lvl="0" marL="0" rtl="0" algn="l">
              <a:spcBef>
                <a:spcPts val="951"/>
              </a:spcBef>
              <a:spcAft>
                <a:spcPts val="0"/>
              </a:spcAft>
              <a:buSzPct val="115000"/>
              <a:buNone/>
            </a:pPr>
            <a:r>
              <a:rPr i="1" lang="it-IT" sz="1900"/>
              <a:t>DS </a:t>
            </a:r>
            <a:r>
              <a:rPr b="1" i="1" lang="it-IT" sz="1900"/>
              <a:t>Prof. Franco Tornaghi</a:t>
            </a:r>
            <a:r>
              <a:rPr i="1" lang="it-IT" sz="1900"/>
              <a:t>, </a:t>
            </a:r>
            <a:r>
              <a:rPr b="1" i="1" lang="it-IT" sz="1900"/>
              <a:t>Prof. Vincenzo Giudice </a:t>
            </a:r>
            <a:r>
              <a:rPr i="1" lang="it-IT" sz="1900"/>
              <a:t>–IIS «Maxwell» </a:t>
            </a:r>
            <a:endParaRPr sz="1900"/>
          </a:p>
          <a:p>
            <a:pPr indent="0" lvl="0" marL="0" rtl="0" algn="l">
              <a:spcBef>
                <a:spcPts val="988"/>
              </a:spcBef>
              <a:spcAft>
                <a:spcPts val="0"/>
              </a:spcAft>
              <a:buSzPct val="115000"/>
              <a:buNone/>
            </a:pPr>
            <a:r>
              <a:rPr lang="it-IT"/>
              <a:t>✓</a:t>
            </a:r>
            <a:r>
              <a:rPr i="1" lang="it-IT"/>
              <a:t>ore 10:15 Valorizzare le competenze: la valutazione orientativa</a:t>
            </a:r>
            <a:endParaRPr/>
          </a:p>
          <a:p>
            <a:pPr indent="0" lvl="0" marL="0" rtl="0" algn="l">
              <a:spcBef>
                <a:spcPts val="988"/>
              </a:spcBef>
              <a:spcAft>
                <a:spcPts val="0"/>
              </a:spcAft>
              <a:buSzPct val="115000"/>
              <a:buNone/>
            </a:pPr>
            <a:r>
              <a:rPr b="1" i="1" lang="it-IT"/>
              <a:t>Prof. Gianluca Bocchinfuso</a:t>
            </a:r>
            <a:r>
              <a:rPr i="1" lang="it-IT"/>
              <a:t> -Ufficio X -Ambito territoriale Milano</a:t>
            </a:r>
            <a:endParaRPr/>
          </a:p>
          <a:p>
            <a:pPr indent="0" lvl="0" marL="0" rtl="0" algn="l">
              <a:spcBef>
                <a:spcPts val="988"/>
              </a:spcBef>
              <a:spcAft>
                <a:spcPts val="0"/>
              </a:spcAft>
              <a:buSzPct val="115000"/>
              <a:buNone/>
            </a:pPr>
            <a:r>
              <a:rPr lang="it-IT"/>
              <a:t>✓</a:t>
            </a:r>
            <a:r>
              <a:rPr i="1" lang="it-IT"/>
              <a:t>ore 10:30 Presentazione portale orientamento</a:t>
            </a:r>
            <a:endParaRPr/>
          </a:p>
          <a:p>
            <a:pPr indent="0" lvl="0" marL="0" rtl="0" algn="l">
              <a:spcBef>
                <a:spcPts val="988"/>
              </a:spcBef>
              <a:spcAft>
                <a:spcPts val="0"/>
              </a:spcAft>
              <a:buSzPct val="115000"/>
              <a:buNone/>
            </a:pPr>
            <a:r>
              <a:rPr b="1" i="1" lang="it-IT"/>
              <a:t>Dott.ssa Ilaria Basile</a:t>
            </a:r>
            <a:r>
              <a:rPr i="1" lang="it-IT"/>
              <a:t> -Ufficio X -Ambito territoriale Milano</a:t>
            </a:r>
            <a:endParaRPr/>
          </a:p>
          <a:p>
            <a:pPr indent="0" lvl="0" marL="0" rtl="0" algn="l">
              <a:spcBef>
                <a:spcPts val="988"/>
              </a:spcBef>
              <a:spcAft>
                <a:spcPts val="0"/>
              </a:spcAft>
              <a:buSzPct val="115000"/>
              <a:buNone/>
            </a:pPr>
            <a:r>
              <a:rPr lang="it-IT"/>
              <a:t>✓</a:t>
            </a:r>
            <a:r>
              <a:rPr i="1" lang="it-IT"/>
              <a:t>ore 11:00 </a:t>
            </a:r>
            <a:r>
              <a:rPr i="1" lang="it-IT" u="sng"/>
              <a:t>Prima raccolta di idee e proposte relative alla Rete</a:t>
            </a:r>
            <a:endParaRPr u="sng"/>
          </a:p>
        </p:txBody>
      </p:sp>
      <p:pic>
        <p:nvPicPr>
          <p:cNvPr descr="La Bussola e il nord magnetico in navigazione - Soleil" id="163" name="Google Shape;16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14312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164" name="Google Shape;16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97973" y="5478010"/>
            <a:ext cx="2194027" cy="1379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0"/>
          <p:cNvSpPr txBox="1"/>
          <p:nvPr>
            <p:ph type="title"/>
          </p:nvPr>
        </p:nvSpPr>
        <p:spPr>
          <a:xfrm>
            <a:off x="1295402" y="982132"/>
            <a:ext cx="9601196" cy="952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Garamond"/>
              <a:buNone/>
            </a:pPr>
            <a:r>
              <a:rPr b="1" lang="it-IT" sz="3600"/>
              <a:t>CONTENUTI DEGLI INTERVENTI ORIENTATIVI</a:t>
            </a:r>
            <a:endParaRPr/>
          </a:p>
        </p:txBody>
      </p:sp>
      <p:sp>
        <p:nvSpPr>
          <p:cNvPr id="311" name="Google Shape;311;p20"/>
          <p:cNvSpPr txBox="1"/>
          <p:nvPr>
            <p:ph idx="1" type="body"/>
          </p:nvPr>
        </p:nvSpPr>
        <p:spPr>
          <a:xfrm>
            <a:off x="1162880" y="2486166"/>
            <a:ext cx="9601196" cy="36098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3680"/>
              <a:buChar char="•"/>
            </a:pPr>
            <a:r>
              <a:rPr lang="it-IT" sz="3200"/>
              <a:t>Come declinare ai tutor i due obblighi di «aiutare ogni studente a rivedere le parti fondamentali che contraddistinguono ogni E-Portfolio» e  costituirsi “consigliere” delle famiglie, nei momenti di scelta dei percorsi formativi e/o delle prospettive professionali?</a:t>
            </a:r>
            <a:endParaRPr/>
          </a:p>
          <a:p>
            <a:pPr indent="-285750" lvl="0" marL="285750" rtl="0" algn="l">
              <a:spcBef>
                <a:spcPts val="1240"/>
              </a:spcBef>
              <a:spcAft>
                <a:spcPts val="0"/>
              </a:spcAft>
              <a:buSzPts val="3680"/>
              <a:buChar char="•"/>
            </a:pPr>
            <a:r>
              <a:rPr lang="it-IT" sz="3200"/>
              <a:t>Come creare/aggiornare un curriculum verticale per l’Orientamento?</a:t>
            </a:r>
            <a:endParaRPr sz="3200"/>
          </a:p>
          <a:p>
            <a:pPr indent="0" lvl="0" marL="0" rtl="0" algn="l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it-IT" sz="3200"/>
              <a:t> </a:t>
            </a:r>
            <a:endParaRPr/>
          </a:p>
        </p:txBody>
      </p:sp>
      <p:pic>
        <p:nvPicPr>
          <p:cNvPr descr="La Bussola e il nord magnetico in navigazione - Soleil" id="312" name="Google Shape;31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510748" cy="1504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313" name="Google Shape;31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16208" y="5646897"/>
            <a:ext cx="1775791" cy="1303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1"/>
          <p:cNvSpPr txBox="1"/>
          <p:nvPr>
            <p:ph type="title"/>
          </p:nvPr>
        </p:nvSpPr>
        <p:spPr>
          <a:xfrm>
            <a:off x="1295402" y="982132"/>
            <a:ext cx="9601196" cy="952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Garamond"/>
              <a:buNone/>
            </a:pPr>
            <a:r>
              <a:rPr b="1" lang="it-IT" sz="3600"/>
              <a:t>RUOLO DELL’ORIENTATORE</a:t>
            </a:r>
            <a:endParaRPr/>
          </a:p>
        </p:txBody>
      </p:sp>
      <p:sp>
        <p:nvSpPr>
          <p:cNvPr id="319" name="Google Shape;319;p21"/>
          <p:cNvSpPr txBox="1"/>
          <p:nvPr>
            <p:ph idx="1" type="body"/>
          </p:nvPr>
        </p:nvSpPr>
        <p:spPr>
          <a:xfrm>
            <a:off x="1162880" y="2486166"/>
            <a:ext cx="9601196" cy="36098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3680"/>
              <a:buChar char="•"/>
            </a:pPr>
            <a:r>
              <a:rPr lang="it-IT" sz="3200"/>
              <a:t>Che ruolo effettivamente ha l’unico Orientatore in ogni Istituto?</a:t>
            </a:r>
            <a:endParaRPr/>
          </a:p>
          <a:p>
            <a:pPr indent="-285750" lvl="0" marL="285750" rtl="0" algn="l">
              <a:spcBef>
                <a:spcPts val="1240"/>
              </a:spcBef>
              <a:spcAft>
                <a:spcPts val="0"/>
              </a:spcAft>
              <a:buSzPts val="3680"/>
              <a:buChar char="•"/>
            </a:pPr>
            <a:r>
              <a:rPr lang="it-IT" sz="3200"/>
              <a:t>E’ indispensabile? Che rapporto deve avere con i tutor?</a:t>
            </a:r>
            <a:endParaRPr/>
          </a:p>
          <a:p>
            <a:pPr indent="0" lvl="0" marL="0" rtl="0" algn="l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t/>
            </a:r>
            <a:endParaRPr sz="3200"/>
          </a:p>
        </p:txBody>
      </p:sp>
      <p:pic>
        <p:nvPicPr>
          <p:cNvPr descr="La Bussola e il nord magnetico in navigazione - Soleil" id="320" name="Google Shape;32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510748" cy="1504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321" name="Google Shape;32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16208" y="5646897"/>
            <a:ext cx="1775791" cy="1303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2"/>
          <p:cNvSpPr txBox="1"/>
          <p:nvPr>
            <p:ph type="ctrTitle"/>
          </p:nvPr>
        </p:nvSpPr>
        <p:spPr>
          <a:xfrm>
            <a:off x="2425148" y="1946315"/>
            <a:ext cx="7341703" cy="13477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</a:pPr>
            <a:r>
              <a:rPr b="1" i="1" lang="it-IT" sz="2400"/>
              <a:t>Accordo di rete per la promozione di interventi orientativi nelle scuole secondarie di secondo grado con la valorizzazione delle competenze trasversali e i percorsi di PCTO</a:t>
            </a:r>
            <a:endParaRPr sz="2400"/>
          </a:p>
        </p:txBody>
      </p:sp>
      <p:sp>
        <p:nvSpPr>
          <p:cNvPr id="327" name="Google Shape;327;p22"/>
          <p:cNvSpPr txBox="1"/>
          <p:nvPr>
            <p:ph idx="1" type="subTitle"/>
          </p:nvPr>
        </p:nvSpPr>
        <p:spPr>
          <a:xfrm>
            <a:off x="2754425" y="2835478"/>
            <a:ext cx="6815669" cy="2231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115000"/>
              <a:buNone/>
            </a:pPr>
            <a:r>
              <a:rPr i="1" lang="it-IT" sz="2400"/>
              <a:t> </a:t>
            </a:r>
            <a:endParaRPr/>
          </a:p>
          <a:p>
            <a:pPr indent="0" lvl="0" marL="0" rtl="0" algn="ctr">
              <a:spcBef>
                <a:spcPts val="831"/>
              </a:spcBef>
              <a:spcAft>
                <a:spcPts val="0"/>
              </a:spcAft>
              <a:buSzPct val="1150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82"/>
              </a:spcBef>
              <a:spcAft>
                <a:spcPts val="0"/>
              </a:spcAft>
              <a:buSzPct val="115000"/>
              <a:buNone/>
            </a:pPr>
            <a:r>
              <a:rPr lang="it-IT" sz="4000"/>
              <a:t> </a:t>
            </a:r>
            <a:r>
              <a:rPr b="1" lang="it-IT" sz="6200"/>
              <a:t>Prof. Vincenzo Giudice</a:t>
            </a:r>
            <a:endParaRPr/>
          </a:p>
          <a:p>
            <a:pPr indent="0" lvl="0" marL="0" rtl="0" algn="ctr">
              <a:spcBef>
                <a:spcPts val="1040"/>
              </a:spcBef>
              <a:spcAft>
                <a:spcPts val="0"/>
              </a:spcAft>
              <a:buSzPct val="115000"/>
              <a:buNone/>
            </a:pPr>
            <a:r>
              <a:rPr lang="it-IT" sz="4000"/>
              <a:t>Docente </a:t>
            </a:r>
            <a:endParaRPr/>
          </a:p>
          <a:p>
            <a:pPr indent="0" lvl="0" marL="0" rtl="0" algn="ctr">
              <a:spcBef>
                <a:spcPts val="1040"/>
              </a:spcBef>
              <a:spcAft>
                <a:spcPts val="0"/>
              </a:spcAft>
              <a:buSzPct val="115000"/>
              <a:buNone/>
            </a:pPr>
            <a:r>
              <a:rPr lang="it-IT" sz="4000"/>
              <a:t>dell’IIS «J.C. Maxwell» - sede Associata I.P «Settembrini»  </a:t>
            </a:r>
            <a:endParaRPr/>
          </a:p>
        </p:txBody>
      </p:sp>
      <p:pic>
        <p:nvPicPr>
          <p:cNvPr descr="La Bussola e il nord magnetico in navigazione - Soleil" id="328" name="Google Shape;32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33182" cy="12277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329" name="Google Shape;32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45628" y="5763236"/>
            <a:ext cx="1546371" cy="1094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43125" y="11164"/>
            <a:ext cx="2438400" cy="123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2"/>
          <p:cNvPicPr preferRelativeResize="0"/>
          <p:nvPr/>
        </p:nvPicPr>
        <p:blipFill rotWithShape="1">
          <a:blip r:embed="rId6">
            <a:alphaModFix/>
          </a:blip>
          <a:srcRect b="5435" l="4353" r="6664" t="1"/>
          <a:stretch/>
        </p:blipFill>
        <p:spPr>
          <a:xfrm>
            <a:off x="7994710" y="5763235"/>
            <a:ext cx="2034164" cy="1094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3"/>
          <p:cNvSpPr txBox="1"/>
          <p:nvPr>
            <p:ph type="ctrTitle"/>
          </p:nvPr>
        </p:nvSpPr>
        <p:spPr>
          <a:xfrm>
            <a:off x="2425148" y="1946315"/>
            <a:ext cx="7341703" cy="13477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</a:pPr>
            <a:r>
              <a:rPr b="1" i="1" lang="it-IT" sz="2400"/>
              <a:t>Accordo di rete per la promozione di interventi orientativi nelle scuole secondarie di secondo grado con la valorizzazione delle competenze trasversali e i percorsi di PCTO</a:t>
            </a:r>
            <a:endParaRPr sz="2400"/>
          </a:p>
        </p:txBody>
      </p:sp>
      <p:sp>
        <p:nvSpPr>
          <p:cNvPr id="337" name="Google Shape;337;p23"/>
          <p:cNvSpPr txBox="1"/>
          <p:nvPr>
            <p:ph idx="1" type="subTitle"/>
          </p:nvPr>
        </p:nvSpPr>
        <p:spPr>
          <a:xfrm>
            <a:off x="2754425" y="2835478"/>
            <a:ext cx="6815669" cy="2231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115000"/>
              <a:buNone/>
            </a:pPr>
            <a:r>
              <a:rPr i="1" lang="it-IT" sz="2400"/>
              <a:t> </a:t>
            </a:r>
            <a:endParaRPr/>
          </a:p>
          <a:p>
            <a:pPr indent="0" lvl="0" marL="0" rtl="0" algn="ctr">
              <a:spcBef>
                <a:spcPts val="862"/>
              </a:spcBef>
              <a:spcAft>
                <a:spcPts val="0"/>
              </a:spcAft>
              <a:buSzPct val="1150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375"/>
              </a:spcBef>
              <a:spcAft>
                <a:spcPts val="0"/>
              </a:spcAft>
              <a:buSzPct val="115000"/>
              <a:buNone/>
            </a:pPr>
            <a:r>
              <a:rPr lang="it-IT" sz="4000"/>
              <a:t> </a:t>
            </a:r>
            <a:r>
              <a:rPr b="1" lang="it-IT" sz="6200"/>
              <a:t>Prof. Gianluca Bocchinfuso</a:t>
            </a:r>
            <a:endParaRPr b="1" sz="6200"/>
          </a:p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SzPct val="115000"/>
              <a:buNone/>
            </a:pPr>
            <a:r>
              <a:rPr lang="it-IT" sz="4000"/>
              <a:t>Ufficio X </a:t>
            </a:r>
            <a:endParaRPr/>
          </a:p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SzPct val="115000"/>
              <a:buNone/>
            </a:pPr>
            <a:r>
              <a:rPr lang="it-IT" sz="4000"/>
              <a:t>Ambito Territoriale di Milano  </a:t>
            </a:r>
            <a:endParaRPr/>
          </a:p>
        </p:txBody>
      </p:sp>
      <p:pic>
        <p:nvPicPr>
          <p:cNvPr descr="La Bussola e il nord magnetico in navigazione - Soleil" id="338" name="Google Shape;33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33182" cy="12277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339" name="Google Shape;33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45628" y="5763236"/>
            <a:ext cx="1546371" cy="1094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43125" y="11164"/>
            <a:ext cx="2438400" cy="123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3"/>
          <p:cNvPicPr preferRelativeResize="0"/>
          <p:nvPr/>
        </p:nvPicPr>
        <p:blipFill rotWithShape="1">
          <a:blip r:embed="rId6">
            <a:alphaModFix/>
          </a:blip>
          <a:srcRect b="5435" l="4353" r="6664" t="1"/>
          <a:stretch/>
        </p:blipFill>
        <p:spPr>
          <a:xfrm>
            <a:off x="7994710" y="5763235"/>
            <a:ext cx="2034164" cy="1094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4"/>
          <p:cNvSpPr txBox="1"/>
          <p:nvPr>
            <p:ph type="ctrTitle"/>
          </p:nvPr>
        </p:nvSpPr>
        <p:spPr>
          <a:xfrm>
            <a:off x="2425148" y="1946315"/>
            <a:ext cx="7341703" cy="13477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</a:pPr>
            <a:r>
              <a:rPr b="1" i="1" lang="it-IT" sz="2400"/>
              <a:t>Accordo di rete per la promozione di interventi orientativi nelle scuole secondarie di secondo grado con la valorizzazione delle competenze trasversali e i percorsi di PCTO</a:t>
            </a:r>
            <a:endParaRPr sz="2400"/>
          </a:p>
        </p:txBody>
      </p:sp>
      <p:sp>
        <p:nvSpPr>
          <p:cNvPr id="347" name="Google Shape;347;p24"/>
          <p:cNvSpPr txBox="1"/>
          <p:nvPr>
            <p:ph idx="1" type="subTitle"/>
          </p:nvPr>
        </p:nvSpPr>
        <p:spPr>
          <a:xfrm>
            <a:off x="2754425" y="2835478"/>
            <a:ext cx="6815669" cy="2231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115000"/>
              <a:buNone/>
            </a:pPr>
            <a:r>
              <a:rPr i="1" lang="it-IT" sz="2400"/>
              <a:t> </a:t>
            </a:r>
            <a:endParaRPr/>
          </a:p>
          <a:p>
            <a:pPr indent="0" lvl="0" marL="0" rtl="0" algn="ctr">
              <a:spcBef>
                <a:spcPts val="862"/>
              </a:spcBef>
              <a:spcAft>
                <a:spcPts val="0"/>
              </a:spcAft>
              <a:buSzPct val="1150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375"/>
              </a:spcBef>
              <a:spcAft>
                <a:spcPts val="0"/>
              </a:spcAft>
              <a:buSzPct val="115000"/>
              <a:buNone/>
            </a:pPr>
            <a:r>
              <a:rPr lang="it-IT" sz="4000"/>
              <a:t> </a:t>
            </a:r>
            <a:r>
              <a:rPr b="1" lang="it-IT" sz="6200"/>
              <a:t>Dott.ssa Ilaria Basile</a:t>
            </a:r>
            <a:endParaRPr/>
          </a:p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SzPct val="115000"/>
              <a:buNone/>
            </a:pPr>
            <a:r>
              <a:rPr lang="it-IT" sz="4000"/>
              <a:t>Ufficio X </a:t>
            </a:r>
            <a:endParaRPr/>
          </a:p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SzPct val="115000"/>
              <a:buNone/>
            </a:pPr>
            <a:r>
              <a:rPr lang="it-IT" sz="4000"/>
              <a:t>Ambito Territoriale di Milano  </a:t>
            </a:r>
            <a:endParaRPr/>
          </a:p>
        </p:txBody>
      </p:sp>
      <p:pic>
        <p:nvPicPr>
          <p:cNvPr descr="La Bussola e il nord magnetico in navigazione - Soleil" id="348" name="Google Shape;34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33182" cy="12277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349" name="Google Shape;34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45628" y="5763236"/>
            <a:ext cx="1546371" cy="1094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43125" y="11164"/>
            <a:ext cx="2438400" cy="123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4"/>
          <p:cNvPicPr preferRelativeResize="0"/>
          <p:nvPr/>
        </p:nvPicPr>
        <p:blipFill rotWithShape="1">
          <a:blip r:embed="rId6">
            <a:alphaModFix/>
          </a:blip>
          <a:srcRect b="5435" l="4353" r="6664" t="1"/>
          <a:stretch/>
        </p:blipFill>
        <p:spPr>
          <a:xfrm>
            <a:off x="7994710" y="5763235"/>
            <a:ext cx="2034164" cy="1094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5"/>
          <p:cNvSpPr txBox="1"/>
          <p:nvPr>
            <p:ph type="ctrTitle"/>
          </p:nvPr>
        </p:nvSpPr>
        <p:spPr>
          <a:xfrm>
            <a:off x="2425148" y="1946315"/>
            <a:ext cx="7341703" cy="13477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</a:pPr>
            <a:r>
              <a:rPr b="1" i="1" lang="it-IT" sz="2400"/>
              <a:t>Accordo di rete per la promozione di interventi orientativi nelle scuole secondarie di secondo grado con la valorizzazione delle competenze trasversali e i percorsi di PCTO</a:t>
            </a:r>
            <a:endParaRPr sz="2400"/>
          </a:p>
        </p:txBody>
      </p:sp>
      <p:sp>
        <p:nvSpPr>
          <p:cNvPr id="357" name="Google Shape;357;p25"/>
          <p:cNvSpPr txBox="1"/>
          <p:nvPr>
            <p:ph idx="1" type="subTitle"/>
          </p:nvPr>
        </p:nvSpPr>
        <p:spPr>
          <a:xfrm>
            <a:off x="2754425" y="2835478"/>
            <a:ext cx="6815669" cy="2231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115000"/>
              <a:buNone/>
            </a:pPr>
            <a:r>
              <a:rPr i="1" lang="it-IT" sz="2400"/>
              <a:t> </a:t>
            </a:r>
            <a:endParaRPr/>
          </a:p>
          <a:p>
            <a:pPr indent="0" lvl="0" marL="0" rtl="0" algn="ctr">
              <a:spcBef>
                <a:spcPts val="862"/>
              </a:spcBef>
              <a:spcAft>
                <a:spcPts val="0"/>
              </a:spcAft>
              <a:buSzPct val="1150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375"/>
              </a:spcBef>
              <a:spcAft>
                <a:spcPts val="0"/>
              </a:spcAft>
              <a:buSzPct val="115000"/>
              <a:buNone/>
            </a:pPr>
            <a:r>
              <a:rPr lang="it-IT" sz="4000"/>
              <a:t> </a:t>
            </a:r>
            <a:r>
              <a:rPr b="1" lang="it-IT" sz="6200"/>
              <a:t>Prof.ssa Stefania Giacalone</a:t>
            </a:r>
            <a:endParaRPr/>
          </a:p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SzPct val="115000"/>
              <a:buNone/>
            </a:pPr>
            <a:r>
              <a:rPr lang="it-IT" sz="4000"/>
              <a:t>Dirigente Scolastico  </a:t>
            </a:r>
            <a:endParaRPr/>
          </a:p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SzPct val="115000"/>
              <a:buNone/>
            </a:pPr>
            <a:r>
              <a:rPr lang="it-IT" sz="4000"/>
              <a:t>del Liceo Artistico Statale «Boccioni» di Milano  </a:t>
            </a:r>
            <a:endParaRPr/>
          </a:p>
        </p:txBody>
      </p:sp>
      <p:pic>
        <p:nvPicPr>
          <p:cNvPr descr="La Bussola e il nord magnetico in navigazione - Soleil" id="358" name="Google Shape;35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33182" cy="12277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359" name="Google Shape;35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45628" y="5763236"/>
            <a:ext cx="1546371" cy="1094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43125" y="11164"/>
            <a:ext cx="2438400" cy="123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5"/>
          <p:cNvPicPr preferRelativeResize="0"/>
          <p:nvPr/>
        </p:nvPicPr>
        <p:blipFill rotWithShape="1">
          <a:blip r:embed="rId6">
            <a:alphaModFix/>
          </a:blip>
          <a:srcRect b="5435" l="4353" r="6664" t="1"/>
          <a:stretch/>
        </p:blipFill>
        <p:spPr>
          <a:xfrm>
            <a:off x="7994710" y="5763235"/>
            <a:ext cx="2034164" cy="1094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6"/>
          <p:cNvSpPr txBox="1"/>
          <p:nvPr>
            <p:ph type="ctrTitle"/>
          </p:nvPr>
        </p:nvSpPr>
        <p:spPr>
          <a:xfrm>
            <a:off x="2425148" y="1946315"/>
            <a:ext cx="7341703" cy="13477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</a:pPr>
            <a:r>
              <a:rPr b="1" i="1" lang="it-IT" sz="2400"/>
              <a:t>Accordo di rete per la promozione di interventi orientativi nelle scuole secondarie di secondo grado con la valorizzazione delle competenze trasversali e i percorsi di PCTO</a:t>
            </a:r>
            <a:endParaRPr sz="2400"/>
          </a:p>
        </p:txBody>
      </p:sp>
      <p:sp>
        <p:nvSpPr>
          <p:cNvPr id="367" name="Google Shape;367;p26"/>
          <p:cNvSpPr txBox="1"/>
          <p:nvPr>
            <p:ph idx="1" type="subTitle"/>
          </p:nvPr>
        </p:nvSpPr>
        <p:spPr>
          <a:xfrm>
            <a:off x="2754425" y="2835478"/>
            <a:ext cx="6815669" cy="2231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115000"/>
              <a:buNone/>
            </a:pPr>
            <a:r>
              <a:rPr i="1" lang="it-IT" sz="2400"/>
              <a:t> </a:t>
            </a:r>
            <a:endParaRPr/>
          </a:p>
          <a:p>
            <a:pPr indent="0" lvl="0" marL="0" rtl="0" algn="ctr">
              <a:spcBef>
                <a:spcPts val="862"/>
              </a:spcBef>
              <a:spcAft>
                <a:spcPts val="0"/>
              </a:spcAft>
              <a:buSzPct val="1150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375"/>
              </a:spcBef>
              <a:spcAft>
                <a:spcPts val="0"/>
              </a:spcAft>
              <a:buSzPct val="115000"/>
              <a:buNone/>
            </a:pPr>
            <a:r>
              <a:rPr lang="it-IT" sz="4000"/>
              <a:t> </a:t>
            </a:r>
            <a:r>
              <a:rPr b="1" lang="it-IT" sz="6200"/>
              <a:t>Prof.ssa Valentina Calì</a:t>
            </a:r>
            <a:endParaRPr b="1" sz="6200"/>
          </a:p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SzPct val="115000"/>
              <a:buNone/>
            </a:pPr>
            <a:r>
              <a:rPr lang="it-IT" sz="4000"/>
              <a:t>Dirigente Scolastico  </a:t>
            </a:r>
            <a:endParaRPr/>
          </a:p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SzPct val="115000"/>
              <a:buNone/>
            </a:pPr>
            <a:r>
              <a:rPr lang="it-IT" sz="4000"/>
              <a:t>dell’IIS «Meroni» di Lissone  </a:t>
            </a:r>
            <a:endParaRPr/>
          </a:p>
        </p:txBody>
      </p:sp>
      <p:pic>
        <p:nvPicPr>
          <p:cNvPr descr="La Bussola e il nord magnetico in navigazione - Soleil" id="368" name="Google Shape;36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33182" cy="12277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369" name="Google Shape;36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45628" y="5763236"/>
            <a:ext cx="1546371" cy="1094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43125" y="11164"/>
            <a:ext cx="2438400" cy="123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6"/>
          <p:cNvPicPr preferRelativeResize="0"/>
          <p:nvPr/>
        </p:nvPicPr>
        <p:blipFill rotWithShape="1">
          <a:blip r:embed="rId6">
            <a:alphaModFix/>
          </a:blip>
          <a:srcRect b="5435" l="4353" r="6664" t="1"/>
          <a:stretch/>
        </p:blipFill>
        <p:spPr>
          <a:xfrm>
            <a:off x="7994710" y="5763235"/>
            <a:ext cx="2034164" cy="1094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7"/>
          <p:cNvSpPr txBox="1"/>
          <p:nvPr>
            <p:ph type="title"/>
          </p:nvPr>
        </p:nvSpPr>
        <p:spPr>
          <a:xfrm>
            <a:off x="1323538" y="829733"/>
            <a:ext cx="10300250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it-IT"/>
              <a:t>ACCORDO ESISTENTE FRA</a:t>
            </a:r>
            <a:br>
              <a:rPr lang="it-IT"/>
            </a:br>
            <a:r>
              <a:rPr lang="it-IT"/>
              <a:t>UST – UFF. X  e </a:t>
            </a:r>
            <a:br>
              <a:rPr lang="it-IT"/>
            </a:br>
            <a:r>
              <a:rPr lang="it-IT"/>
              <a:t>I.I.S. «J.C. MAXWELL»</a:t>
            </a:r>
            <a:endParaRPr/>
          </a:p>
        </p:txBody>
      </p:sp>
      <p:sp>
        <p:nvSpPr>
          <p:cNvPr id="377" name="Google Shape;377;p27"/>
          <p:cNvSpPr txBox="1"/>
          <p:nvPr>
            <p:ph idx="4294967295" type="subTitle"/>
          </p:nvPr>
        </p:nvSpPr>
        <p:spPr>
          <a:xfrm>
            <a:off x="1542197" y="2768600"/>
            <a:ext cx="9354401" cy="3107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it-IT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i="0" lang="it-IT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Accordo, ai sensi dell’art. 15 della Legge 7 agosto 1990, n.241 e dell’art. 7 del Decreto del Presidente della Repubblica, 8 marzo 1999, n.275 per la </a:t>
            </a:r>
            <a:r>
              <a:rPr b="1" i="0" lang="it-IT" sz="2800" u="sng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promozione di interventi orientativi nelle scuole secondarie di secondo grado con la valorizzazione delle competenze trasversali e i percorsi di PCTO </a:t>
            </a:r>
            <a:endParaRPr b="0" i="0" sz="2800" u="sng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La Bussola e il nord magnetico in navigazione - Soleil" id="378" name="Google Shape;37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14312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379" name="Google Shape;37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96425" y="5162550"/>
            <a:ext cx="2695575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8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it-IT"/>
              <a:t>PROPOSTA DI RETE</a:t>
            </a:r>
            <a:br>
              <a:rPr lang="it-IT"/>
            </a:br>
            <a:r>
              <a:rPr lang="it-IT"/>
              <a:t>(in corsivo le frasi già presenti nell’Accordo)</a:t>
            </a:r>
            <a:endParaRPr/>
          </a:p>
        </p:txBody>
      </p:sp>
      <p:sp>
        <p:nvSpPr>
          <p:cNvPr id="385" name="Google Shape;385;p28"/>
          <p:cNvSpPr txBox="1"/>
          <p:nvPr>
            <p:ph idx="4294967295" type="subTitle"/>
          </p:nvPr>
        </p:nvSpPr>
        <p:spPr>
          <a:xfrm>
            <a:off x="1542197" y="2768600"/>
            <a:ext cx="9354401" cy="3107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049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85750" lvl="0" marL="285750" marR="0" rtl="0" algn="l">
              <a:spcBef>
                <a:spcPts val="1240"/>
              </a:spcBef>
              <a:spcAft>
                <a:spcPts val="0"/>
              </a:spcAft>
              <a:buClr>
                <a:schemeClr val="accent1"/>
              </a:buClr>
              <a:buSzPts val="3680"/>
              <a:buFont typeface="Arial"/>
              <a:buChar char="•"/>
            </a:pPr>
            <a:r>
              <a:rPr b="0" i="1" lang="it-IT" sz="3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E’ necessario razionalizzare, all’interno di ogni scuola secondaria di secondo grado, gli interventi relativi all’orientamento, a seguito delle recenti novità normative, con lo scopo di fornire al singolo studente il miglior aiuto possibile. </a:t>
            </a:r>
            <a:endParaRPr/>
          </a:p>
        </p:txBody>
      </p:sp>
      <p:pic>
        <p:nvPicPr>
          <p:cNvPr descr="La Bussola e il nord magnetico in navigazione - Soleil" id="386" name="Google Shape;38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794443" cy="17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387" name="Google Shape;38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8996" y="5554132"/>
            <a:ext cx="2073004" cy="1303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9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/>
              <a:t>PROPOSTA DI RETE</a:t>
            </a:r>
            <a:endParaRPr/>
          </a:p>
        </p:txBody>
      </p:sp>
      <p:sp>
        <p:nvSpPr>
          <p:cNvPr id="393" name="Google Shape;393;p29"/>
          <p:cNvSpPr txBox="1"/>
          <p:nvPr>
            <p:ph idx="4294967295" type="subTitle"/>
          </p:nvPr>
        </p:nvSpPr>
        <p:spPr>
          <a:xfrm>
            <a:off x="1542197" y="2518833"/>
            <a:ext cx="9354401" cy="3107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Char char="•"/>
            </a:pPr>
            <a:r>
              <a:rPr b="1" i="1" lang="it-IT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Art. 1 - Oggetto </a:t>
            </a:r>
            <a:endParaRPr b="0" i="1" sz="28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116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</a:pPr>
            <a:r>
              <a:rPr b="0" i="1" lang="it-IT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Il presente accordo ha lo scopo di: </a:t>
            </a:r>
            <a:endParaRPr/>
          </a:p>
          <a:p>
            <a:pPr indent="0" lvl="0" marL="0" marR="0" rtl="0" algn="l">
              <a:spcBef>
                <a:spcPts val="116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</a:pPr>
            <a:r>
              <a:rPr b="0" i="1" lang="it-IT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istituire un polo di riferimento per il Coordinamento degli interventi orientativi nelle scuole secondarie di secondo grado con vocazione tecnico-professionale supportando anche eventuali iniziative di formazione relative al miglioramento del sistema PCTO;  favorire lo scambio di buone pratiche didattiche e metodologiche; </a:t>
            </a:r>
            <a:endParaRPr/>
          </a:p>
        </p:txBody>
      </p:sp>
      <p:pic>
        <p:nvPicPr>
          <p:cNvPr descr="La Bussola e il nord magnetico in navigazione - Soleil" id="394" name="Google Shape;39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14312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395" name="Google Shape;39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54748" y="5387926"/>
            <a:ext cx="2337252" cy="147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"/>
          <p:cNvSpPr txBox="1"/>
          <p:nvPr>
            <p:ph type="ctrTitle"/>
          </p:nvPr>
        </p:nvSpPr>
        <p:spPr>
          <a:xfrm>
            <a:off x="2491409" y="1730972"/>
            <a:ext cx="7341703" cy="4026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Garamond"/>
              <a:buNone/>
            </a:pPr>
            <a:r>
              <a:rPr lang="it-IT" sz="3600"/>
              <a:t>PROGRAMMA</a:t>
            </a:r>
            <a:endParaRPr/>
          </a:p>
        </p:txBody>
      </p:sp>
      <p:sp>
        <p:nvSpPr>
          <p:cNvPr id="170" name="Google Shape;170;p3"/>
          <p:cNvSpPr txBox="1"/>
          <p:nvPr>
            <p:ph idx="1" type="subTitle"/>
          </p:nvPr>
        </p:nvSpPr>
        <p:spPr>
          <a:xfrm>
            <a:off x="2491409" y="1932285"/>
            <a:ext cx="7341703" cy="32269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20"/>
              <a:buNone/>
            </a:pPr>
            <a:r>
              <a:rPr lang="it-IT" sz="800"/>
              <a:t> </a:t>
            </a:r>
            <a:endParaRPr/>
          </a:p>
          <a:p>
            <a:pPr indent="0" lvl="0" marL="0" rtl="0" algn="l">
              <a:spcBef>
                <a:spcPts val="1020"/>
              </a:spcBef>
              <a:spcAft>
                <a:spcPts val="0"/>
              </a:spcAft>
              <a:buSzPts val="2415"/>
              <a:buNone/>
            </a:pPr>
            <a:r>
              <a:rPr i="1" lang="it-IT"/>
              <a:t>ore 11:15 Presentazione esperienze in essere di buone pratiche</a:t>
            </a:r>
            <a:endParaRPr/>
          </a:p>
          <a:p>
            <a:pPr indent="0" lvl="0" marL="0" rtl="0" algn="l">
              <a:spcBef>
                <a:spcPts val="1020"/>
              </a:spcBef>
              <a:spcAft>
                <a:spcPts val="0"/>
              </a:spcAft>
              <a:buSzPts val="2415"/>
              <a:buNone/>
            </a:pPr>
            <a:r>
              <a:rPr i="1" lang="it-IT"/>
              <a:t>DS </a:t>
            </a:r>
            <a:r>
              <a:rPr b="1" i="1" lang="it-IT"/>
              <a:t>Prof.ssa Stefania Giacalone </a:t>
            </a:r>
            <a:r>
              <a:rPr i="1" lang="it-IT"/>
              <a:t>- Liceo Artistico «Boccioni» di Milano;</a:t>
            </a:r>
            <a:endParaRPr/>
          </a:p>
          <a:p>
            <a:pPr indent="0" lvl="0" marL="0" rtl="0" algn="l">
              <a:spcBef>
                <a:spcPts val="1020"/>
              </a:spcBef>
              <a:spcAft>
                <a:spcPts val="0"/>
              </a:spcAft>
              <a:buSzPts val="2415"/>
              <a:buNone/>
            </a:pPr>
            <a:r>
              <a:rPr i="1" lang="it-IT"/>
              <a:t>DS </a:t>
            </a:r>
            <a:r>
              <a:rPr b="1" i="1" lang="it-IT"/>
              <a:t>Prof.ssa Valentina Calì </a:t>
            </a:r>
            <a:r>
              <a:rPr i="1" lang="it-IT"/>
              <a:t>- IIS «Meroni» di Lissone</a:t>
            </a:r>
            <a:endParaRPr/>
          </a:p>
          <a:p>
            <a:pPr indent="0" lvl="0" marL="0" rtl="0" algn="l">
              <a:spcBef>
                <a:spcPts val="1020"/>
              </a:spcBef>
              <a:spcAft>
                <a:spcPts val="0"/>
              </a:spcAft>
              <a:buSzPts val="2415"/>
              <a:buNone/>
            </a:pPr>
            <a:r>
              <a:rPr lang="it-IT"/>
              <a:t>✓</a:t>
            </a:r>
            <a:r>
              <a:rPr i="1" lang="it-IT"/>
              <a:t>ore 12:15 </a:t>
            </a:r>
            <a:r>
              <a:rPr i="1" lang="it-IT" u="sng"/>
              <a:t>Interventi e proposte di contenuti della Rete</a:t>
            </a:r>
            <a:endParaRPr u="sng"/>
          </a:p>
          <a:p>
            <a:pPr indent="0" lvl="0" marL="0" rtl="0" algn="l">
              <a:spcBef>
                <a:spcPts val="1020"/>
              </a:spcBef>
              <a:spcAft>
                <a:spcPts val="0"/>
              </a:spcAft>
              <a:buSzPts val="2415"/>
              <a:buNone/>
            </a:pPr>
            <a:r>
              <a:rPr lang="it-IT"/>
              <a:t>✓</a:t>
            </a:r>
            <a:r>
              <a:rPr i="1" lang="it-IT"/>
              <a:t>ore 12:30 Conclusione dei lavori</a:t>
            </a:r>
            <a:endParaRPr/>
          </a:p>
          <a:p>
            <a:pPr indent="0" lvl="0" marL="0" rtl="0" algn="l">
              <a:spcBef>
                <a:spcPts val="1020"/>
              </a:spcBef>
              <a:spcAft>
                <a:spcPts val="0"/>
              </a:spcAft>
              <a:buSzPts val="2415"/>
              <a:buNone/>
            </a:pPr>
            <a:r>
              <a:t/>
            </a:r>
            <a:endParaRPr u="sng"/>
          </a:p>
        </p:txBody>
      </p:sp>
      <p:pic>
        <p:nvPicPr>
          <p:cNvPr descr="La Bussola e il nord magnetico in navigazione - Soleil" id="171" name="Google Shape;17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14312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172" name="Google Shape;17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97973" y="5478010"/>
            <a:ext cx="2194027" cy="1379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0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/>
              <a:t>PROPOSTA DI RETE</a:t>
            </a:r>
            <a:endParaRPr/>
          </a:p>
        </p:txBody>
      </p:sp>
      <p:sp>
        <p:nvSpPr>
          <p:cNvPr id="401" name="Google Shape;401;p30"/>
          <p:cNvSpPr txBox="1"/>
          <p:nvPr>
            <p:ph idx="4294967295" type="subTitle"/>
          </p:nvPr>
        </p:nvSpPr>
        <p:spPr>
          <a:xfrm>
            <a:off x="1542197" y="2768600"/>
            <a:ext cx="9354401" cy="3107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Char char="•"/>
            </a:pPr>
            <a:r>
              <a:rPr b="0" i="1" lang="it-IT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favorire lo scambio di buone pratiche didattiche e metodologiche; </a:t>
            </a:r>
            <a:endParaRPr/>
          </a:p>
          <a:p>
            <a:pPr indent="-285750" lvl="0" marL="285750" marR="0" rtl="0" algn="l">
              <a:spcBef>
                <a:spcPts val="116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Char char="•"/>
            </a:pPr>
            <a:r>
              <a:rPr b="0" i="1" lang="it-IT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orientare le scelte degli studenti a partire dal riconoscimento dei loro talenti, delle attitudini, delle inclinazioni e del merito, per accompagnarli in maniera sempre più personalizzata ad elaborare in modo critico e proattivo un loro progetto di vita, anche professionale; </a:t>
            </a:r>
            <a:endParaRPr/>
          </a:p>
        </p:txBody>
      </p:sp>
      <p:pic>
        <p:nvPicPr>
          <p:cNvPr descr="La Bussola e il nord magnetico in navigazione - Soleil" id="402" name="Google Shape;40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814732" cy="1806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403" name="Google Shape;40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58400" y="5516018"/>
            <a:ext cx="2133600" cy="1341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1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/>
              <a:t>PROPOSTA DI RETE</a:t>
            </a:r>
            <a:endParaRPr/>
          </a:p>
        </p:txBody>
      </p:sp>
      <p:sp>
        <p:nvSpPr>
          <p:cNvPr id="409" name="Google Shape;409;p31"/>
          <p:cNvSpPr txBox="1"/>
          <p:nvPr>
            <p:ph idx="4294967295" type="subTitle"/>
          </p:nvPr>
        </p:nvSpPr>
        <p:spPr>
          <a:xfrm>
            <a:off x="1295402" y="2445043"/>
            <a:ext cx="9354401" cy="3107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Char char="•"/>
            </a:pPr>
            <a:r>
              <a:rPr b="0" i="1" lang="it-IT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proporre alle scuole un possibile percorso che valorizzi le potenzialità di ogni segmento orientativo normativo introdotto, evitando duplicazioni di funzioni e sovrapposizioni di percorsi, e mettendo nelle condizioni ideali per poter valutare se proseguire direttamente nel mondo del lavoro, all’accesso ai percorsi dell’istruzione terziaria degli ITS Academy o all’Università; </a:t>
            </a:r>
            <a:endParaRPr/>
          </a:p>
          <a:p>
            <a:pPr indent="-285750" lvl="0" marL="285750" marR="0" rtl="0" algn="l">
              <a:spcBef>
                <a:spcPts val="116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Char char="•"/>
            </a:pPr>
            <a:r>
              <a:rPr b="0" i="1" lang="it-IT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attivare una rete di scuole che collaborino nel territorio per armonizzare lo scopo dei diversi interventi, stabilendo contemporaneamente il confine di ognuno di essi. </a:t>
            </a:r>
            <a:endParaRPr/>
          </a:p>
        </p:txBody>
      </p:sp>
      <p:pic>
        <p:nvPicPr>
          <p:cNvPr descr="La Bussola e il nord magnetico in navigazione - Soleil" id="410" name="Google Shape;41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893486" cy="18850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411" name="Google Shape;41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6101" y="5552310"/>
            <a:ext cx="2075899" cy="1305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2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/>
              <a:t>PROPOSTA DI RETE</a:t>
            </a:r>
            <a:endParaRPr/>
          </a:p>
        </p:txBody>
      </p:sp>
      <p:sp>
        <p:nvSpPr>
          <p:cNvPr id="417" name="Google Shape;417;p32"/>
          <p:cNvSpPr txBox="1"/>
          <p:nvPr>
            <p:ph idx="4294967295" type="subTitle"/>
          </p:nvPr>
        </p:nvSpPr>
        <p:spPr>
          <a:xfrm>
            <a:off x="1295402" y="2446864"/>
            <a:ext cx="9354401" cy="3107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Char char="•"/>
            </a:pPr>
            <a:r>
              <a:rPr b="1" i="1" lang="it-IT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Art. 2 - Attività </a:t>
            </a:r>
            <a:endParaRPr b="0" i="1" sz="28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85750" lvl="0" marL="285750" marR="0" rtl="0" algn="l">
              <a:spcBef>
                <a:spcPts val="116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Char char="•"/>
            </a:pPr>
            <a:r>
              <a:rPr b="0" i="1" lang="it-IT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Per il raggiungimento degli obiettivi di cui all'articolo precedente, le parti si impegnano a svolgere le seguenti attività: </a:t>
            </a:r>
            <a:endParaRPr/>
          </a:p>
          <a:p>
            <a:pPr indent="-285750" lvl="0" marL="285750" marR="0" rtl="0" algn="l">
              <a:spcBef>
                <a:spcPts val="116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Char char="•"/>
            </a:pPr>
            <a:r>
              <a:rPr b="0" i="1" lang="it-IT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raccogliere la documentazione sui percorsi che le singole scuole secondarie di secondo grado hanno attuato e/o stanno attuando relativamente all’orientamento; </a:t>
            </a:r>
            <a:endParaRPr/>
          </a:p>
        </p:txBody>
      </p:sp>
      <p:pic>
        <p:nvPicPr>
          <p:cNvPr descr="La Bussola e il nord magnetico in navigazione - Soleil" id="418" name="Google Shape;41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758462" cy="17506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419" name="Google Shape;419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8996" y="5554132"/>
            <a:ext cx="2073004" cy="1303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3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/>
              <a:t>PROPOSTA DI RETE</a:t>
            </a:r>
            <a:endParaRPr/>
          </a:p>
        </p:txBody>
      </p:sp>
      <p:sp>
        <p:nvSpPr>
          <p:cNvPr id="425" name="Google Shape;425;p33"/>
          <p:cNvSpPr txBox="1"/>
          <p:nvPr>
            <p:ph idx="4294967295" type="subTitle"/>
          </p:nvPr>
        </p:nvSpPr>
        <p:spPr>
          <a:xfrm>
            <a:off x="1154725" y="2366431"/>
            <a:ext cx="9354401" cy="3107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Char char="•"/>
            </a:pPr>
            <a:r>
              <a:rPr b="0" i="1" lang="it-IT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predisporre materiali utili di sintesi del lavoro svolto e di descrizione delle migliori pratiche, per aiutare nel compito dell'accompagnamento dello studente alla scelta del proprio futuro, valorizzando al meglio tutti gli strumenti e le risorse che l’amministrazione e la società hanno messo a disposizione negli ultimi anni; </a:t>
            </a:r>
            <a:endParaRPr/>
          </a:p>
          <a:p>
            <a:pPr indent="-285750" lvl="0" marL="285750" marR="0" rtl="0" algn="l">
              <a:spcBef>
                <a:spcPts val="116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Char char="•"/>
            </a:pPr>
            <a:r>
              <a:rPr b="0" i="1" lang="it-IT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promuovere la creazione di gruppi di lavoro focalizzati su specifici aspetti dell’orientamento; </a:t>
            </a:r>
            <a:endParaRPr/>
          </a:p>
          <a:p>
            <a:pPr indent="-81279" lvl="0" marL="285750" marR="0" rtl="0" algn="l">
              <a:spcBef>
                <a:spcPts val="116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</a:pPr>
            <a:r>
              <a:t/>
            </a:r>
            <a:endParaRPr b="0" i="1" sz="28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La Bussola e il nord magnetico in navigazione - Soleil" id="426" name="Google Shape;42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758462" cy="17506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427" name="Google Shape;427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8996" y="5554132"/>
            <a:ext cx="2073004" cy="1303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4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/>
              <a:t>PROPOSTA DI RETE</a:t>
            </a:r>
            <a:endParaRPr/>
          </a:p>
        </p:txBody>
      </p:sp>
      <p:sp>
        <p:nvSpPr>
          <p:cNvPr id="433" name="Google Shape;433;p34"/>
          <p:cNvSpPr txBox="1"/>
          <p:nvPr>
            <p:ph idx="4294967295" type="subTitle"/>
          </p:nvPr>
        </p:nvSpPr>
        <p:spPr>
          <a:xfrm>
            <a:off x="1542197" y="2768600"/>
            <a:ext cx="9354401" cy="3107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Char char="•"/>
            </a:pPr>
            <a:r>
              <a:rPr b="0" i="1" lang="it-IT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favorire lo scambio di esperienze tra docenti di diverse istituzioni scolastiche, anche mediante la realizzazione di attività di peer to peer e il coinvolgimento di gruppi di alunni e alunne, studenti e studentesse; </a:t>
            </a:r>
            <a:endParaRPr/>
          </a:p>
          <a:p>
            <a:pPr indent="-285750" lvl="0" marL="285750" marR="0" rtl="0" algn="l">
              <a:spcBef>
                <a:spcPts val="116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Char char="•"/>
            </a:pPr>
            <a:r>
              <a:rPr b="0" i="1" lang="it-IT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sostenere la progettazione di percorsi per le competenze trasversali e per l’orientamento. </a:t>
            </a:r>
            <a:endParaRPr/>
          </a:p>
        </p:txBody>
      </p:sp>
      <p:pic>
        <p:nvPicPr>
          <p:cNvPr descr="La Bussola e il nord magnetico in navigazione - Soleil" id="434" name="Google Shape;43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14312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435" name="Google Shape;435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96425" y="5162550"/>
            <a:ext cx="2695575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5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/>
              <a:t>PROPOSTA DI RETE</a:t>
            </a:r>
            <a:endParaRPr/>
          </a:p>
        </p:txBody>
      </p:sp>
      <p:sp>
        <p:nvSpPr>
          <p:cNvPr id="441" name="Google Shape;441;p35"/>
          <p:cNvSpPr txBox="1"/>
          <p:nvPr>
            <p:ph idx="4294967295" type="subTitle"/>
          </p:nvPr>
        </p:nvSpPr>
        <p:spPr>
          <a:xfrm>
            <a:off x="1418799" y="2417598"/>
            <a:ext cx="9354401" cy="3107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Char char="•"/>
            </a:pPr>
            <a:r>
              <a:rPr b="1" i="1" lang="it-IT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Art. 3 – Impegno delle parti </a:t>
            </a:r>
            <a:endParaRPr b="0" i="1" sz="28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85750" lvl="0" marL="285750" marR="0" rtl="0" algn="l">
              <a:spcBef>
                <a:spcPts val="116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Char char="•"/>
            </a:pPr>
            <a:r>
              <a:rPr b="0" i="1" lang="it-IT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L’Ufficio Scolastico Territoriale di Milano si impegna a: </a:t>
            </a:r>
            <a:endParaRPr/>
          </a:p>
          <a:p>
            <a:pPr indent="-285750" lvl="0" marL="285750" marR="0" rtl="0" algn="l">
              <a:spcBef>
                <a:spcPts val="116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Char char="•"/>
            </a:pPr>
            <a:r>
              <a:rPr b="0" i="1" lang="it-IT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fornire supporto amministrativo e organizzativo; </a:t>
            </a:r>
            <a:endParaRPr/>
          </a:p>
          <a:p>
            <a:pPr indent="-285750" lvl="0" marL="285750" marR="0" rtl="0" algn="l">
              <a:spcBef>
                <a:spcPts val="116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Char char="•"/>
            </a:pPr>
            <a:r>
              <a:rPr b="0" i="1" lang="it-IT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promuovere l'accordo di rete presso le scuole del territorio; </a:t>
            </a:r>
            <a:endParaRPr/>
          </a:p>
          <a:p>
            <a:pPr indent="-285750" lvl="0" marL="285750" marR="0" rtl="0" algn="l">
              <a:spcBef>
                <a:spcPts val="116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Char char="•"/>
            </a:pPr>
            <a:r>
              <a:rPr b="0" i="1" lang="it-IT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assegnare all’Istituto Maxwell ulteriori 18 ore in organico di fatto per la realizzazione delle attività previste dal presente Accordo.  </a:t>
            </a:r>
            <a:endParaRPr/>
          </a:p>
        </p:txBody>
      </p:sp>
      <p:pic>
        <p:nvPicPr>
          <p:cNvPr descr="La Bussola e il nord magnetico in navigazione - Soleil" id="442" name="Google Shape;44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927274" cy="19187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443" name="Google Shape;443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72468" y="5524866"/>
            <a:ext cx="2119532" cy="1333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6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/>
              <a:t>PROPOSTA DI RETE</a:t>
            </a:r>
            <a:endParaRPr/>
          </a:p>
        </p:txBody>
      </p:sp>
      <p:sp>
        <p:nvSpPr>
          <p:cNvPr id="449" name="Google Shape;449;p36"/>
          <p:cNvSpPr txBox="1"/>
          <p:nvPr>
            <p:ph idx="4294967295" type="subTitle"/>
          </p:nvPr>
        </p:nvSpPr>
        <p:spPr>
          <a:xfrm>
            <a:off x="1295402" y="2475604"/>
            <a:ext cx="9354401" cy="3107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Char char="•"/>
            </a:pPr>
            <a:r>
              <a:rPr b="0" i="1" lang="it-IT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L’Istituto Maxwell si impegna a: </a:t>
            </a:r>
            <a:endParaRPr/>
          </a:p>
          <a:p>
            <a:pPr indent="-285750" lvl="0" marL="285750" marR="0" rtl="0" algn="l">
              <a:spcBef>
                <a:spcPts val="116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Char char="•"/>
            </a:pPr>
            <a:r>
              <a:rPr b="0" i="1" lang="it-IT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assumere la funzione di capofila della rete; </a:t>
            </a:r>
            <a:endParaRPr/>
          </a:p>
          <a:p>
            <a:pPr indent="-285750" lvl="0" marL="285750" marR="0" rtl="0" algn="l">
              <a:spcBef>
                <a:spcPts val="116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Char char="•"/>
            </a:pPr>
            <a:r>
              <a:rPr b="0" i="1" lang="it-IT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individuare un referente; </a:t>
            </a:r>
            <a:endParaRPr/>
          </a:p>
          <a:p>
            <a:pPr indent="-285750" lvl="0" marL="285750" marR="0" rtl="0" algn="l">
              <a:spcBef>
                <a:spcPts val="116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Char char="•"/>
            </a:pPr>
            <a:r>
              <a:rPr b="0" i="1" lang="it-IT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organizzare le attività previste dall'accordo utilizzando le risorse assegnate dall’UST; </a:t>
            </a:r>
            <a:endParaRPr/>
          </a:p>
          <a:p>
            <a:pPr indent="-285750" lvl="0" marL="285750" marR="0" rtl="0" algn="l">
              <a:spcBef>
                <a:spcPts val="116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Char char="•"/>
            </a:pPr>
            <a:r>
              <a:rPr b="0" i="1" lang="it-IT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produrre contenuti e materiali, anche multimediali, da rendere disponibili per la rete utilizzando adeguati strumenti informatici per la condivisione. </a:t>
            </a:r>
            <a:endParaRPr/>
          </a:p>
        </p:txBody>
      </p:sp>
      <p:pic>
        <p:nvPicPr>
          <p:cNvPr descr="La Bussola e il nord magnetico in navigazione - Soleil" id="450" name="Google Shape;45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794443" cy="17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451" name="Google Shape;45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74839" y="5777948"/>
            <a:ext cx="1717161" cy="10800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452" name="Google Shape;452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74838" y="5777948"/>
            <a:ext cx="1717161" cy="1080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7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/>
              <a:t>SITO E SEZIONI</a:t>
            </a:r>
            <a:endParaRPr/>
          </a:p>
        </p:txBody>
      </p:sp>
      <p:sp>
        <p:nvSpPr>
          <p:cNvPr id="458" name="Google Shape;458;p37"/>
          <p:cNvSpPr txBox="1"/>
          <p:nvPr>
            <p:ph idx="4294967295" type="subTitle"/>
          </p:nvPr>
        </p:nvSpPr>
        <p:spPr>
          <a:xfrm>
            <a:off x="1418799" y="2325940"/>
            <a:ext cx="9354401" cy="3107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Char char="•"/>
            </a:pPr>
            <a:r>
              <a:rPr b="0" i="0" lang="it-IT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Rispetto a «</a:t>
            </a:r>
            <a:r>
              <a:rPr b="0" i="1" lang="it-IT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produrre contenuti e materiali, anche multimediali, da rendere disponibili per la rete utilizzando adeguati strumenti informatici per la condivisione» </a:t>
            </a:r>
            <a:r>
              <a:rPr b="0" i="0" lang="it-IT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il Maxwell si impegna da subito a creare un apposito </a:t>
            </a:r>
            <a:endParaRPr/>
          </a:p>
          <a:p>
            <a:pPr indent="0" lvl="0" marL="0" marR="0" rtl="0" algn="ctr">
              <a:spcBef>
                <a:spcPts val="116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</a:pPr>
            <a:r>
              <a:rPr lang="it-IT" sz="2800"/>
              <a:t>https://www.maxwell.edu.it/orientamento-pcto/</a:t>
            </a:r>
            <a:r>
              <a:rPr b="0" i="0" lang="it-IT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‘Magazzino documentativo’. </a:t>
            </a:r>
            <a:endParaRPr/>
          </a:p>
          <a:p>
            <a:pPr indent="0" lvl="0" marL="0" marR="0" rtl="0" algn="l">
              <a:spcBef>
                <a:spcPts val="116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</a:pPr>
            <a:r>
              <a:rPr b="0" i="0" lang="it-IT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Magazzino e non Archivio, perché nel Magazzino c’è un ‘va e vieni’, nell’archivio un accumulo di documenti ‘passati’ e a rischio di polvere.</a:t>
            </a:r>
            <a:endParaRPr/>
          </a:p>
        </p:txBody>
      </p:sp>
      <p:pic>
        <p:nvPicPr>
          <p:cNvPr descr="La Bussola e il nord magnetico in navigazione - Soleil" id="459" name="Google Shape;45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14312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460" name="Google Shape;460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74839" y="5777948"/>
            <a:ext cx="1717161" cy="10800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461" name="Google Shape;46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27239" y="5930348"/>
            <a:ext cx="1717161" cy="1080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8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/>
              <a:t>NUOVE PROPOSTE</a:t>
            </a:r>
            <a:endParaRPr/>
          </a:p>
        </p:txBody>
      </p:sp>
      <p:sp>
        <p:nvSpPr>
          <p:cNvPr id="467" name="Google Shape;467;p38"/>
          <p:cNvSpPr txBox="1"/>
          <p:nvPr>
            <p:ph idx="4294967295" type="subTitle"/>
          </p:nvPr>
        </p:nvSpPr>
        <p:spPr>
          <a:xfrm>
            <a:off x="1295402" y="2475604"/>
            <a:ext cx="9354401" cy="3107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Char char="•"/>
            </a:pPr>
            <a:r>
              <a:rPr b="0" i="1" lang="it-IT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La collega DS prof.ssa Giuseppina Pelella, dell’IIS «Russell» di Garbagnate ha fatto pervenire questa proposta: «</a:t>
            </a:r>
            <a:r>
              <a:rPr b="0" i="0" lang="it-IT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in merito al tema , suggerirei di predisporre moduli ad hoc per lo sviluppo di competenze trasversali quali la capacità di essere imprenditore -</a:t>
            </a:r>
            <a:r>
              <a:rPr b="0" i="1" lang="it-IT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sentinella della legalità. </a:t>
            </a:r>
            <a:r>
              <a:rPr b="0" i="0" lang="it-IT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(lavoro legale in tutte le sfaccettature- lotta al  racket delle Mafie). »</a:t>
            </a:r>
            <a:endParaRPr/>
          </a:p>
          <a:p>
            <a:pPr indent="-285750" lvl="0" marL="285750" marR="0" rtl="0" algn="l">
              <a:spcBef>
                <a:spcPts val="116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Char char="•"/>
            </a:pPr>
            <a:br>
              <a:rPr b="0" i="0" lang="it-IT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b="0" i="1" sz="28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La Bussola e il nord magnetico in navigazione - Soleil" id="468" name="Google Shape;46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794443" cy="17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469" name="Google Shape;469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74839" y="5777948"/>
            <a:ext cx="1717161" cy="10800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470" name="Google Shape;470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74838" y="5777948"/>
            <a:ext cx="1717161" cy="1080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9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/>
              <a:t>NELL’IMMEDIATO…</a:t>
            </a:r>
            <a:endParaRPr/>
          </a:p>
        </p:txBody>
      </p:sp>
      <p:sp>
        <p:nvSpPr>
          <p:cNvPr id="476" name="Google Shape;476;p39"/>
          <p:cNvSpPr txBox="1"/>
          <p:nvPr>
            <p:ph idx="4294967295" type="subTitle"/>
          </p:nvPr>
        </p:nvSpPr>
        <p:spPr>
          <a:xfrm>
            <a:off x="1295402" y="2475604"/>
            <a:ext cx="9354401" cy="3107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Char char="•"/>
            </a:pPr>
            <a:r>
              <a:rPr b="0" i="0" lang="it-IT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Il DS del Maxwell avanza due proposte</a:t>
            </a:r>
            <a:endParaRPr/>
          </a:p>
          <a:p>
            <a:pPr indent="-285750" lvl="0" marL="285750" marR="0" rtl="0" algn="l">
              <a:spcBef>
                <a:spcPts val="116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Char char="•"/>
            </a:pPr>
            <a:r>
              <a:rPr b="0" i="0" lang="it-IT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1) Le scuole interessate a far parte per il prossimo anno scolastico della Rete scrivano direttamente a lui (</a:t>
            </a:r>
            <a:r>
              <a:rPr b="0" i="0" lang="it-IT" sz="2800" u="sng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dirigente@maxwell,mi.it</a:t>
            </a:r>
            <a:r>
              <a:rPr b="0" i="0" lang="it-IT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) e/o al prof. Vincenzo Giudice (</a:t>
            </a:r>
            <a:r>
              <a:rPr b="0" i="0" lang="it-IT" sz="2800" u="sng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vincenzo.giudice@maxwell.mi.it</a:t>
            </a:r>
            <a:r>
              <a:rPr b="0" i="0" lang="it-IT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)</a:t>
            </a:r>
            <a:endParaRPr/>
          </a:p>
          <a:p>
            <a:pPr indent="0" lvl="0" marL="0" marR="0" rtl="0" algn="l">
              <a:spcBef>
                <a:spcPts val="116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</a:pPr>
            <a:br>
              <a:rPr b="0" i="0" lang="it-IT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b="0" i="1" sz="28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La Bussola e il nord magnetico in navigazione - Soleil" id="477" name="Google Shape;477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794443" cy="17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478" name="Google Shape;478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74839" y="5777948"/>
            <a:ext cx="1717161" cy="10800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479" name="Google Shape;479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74838" y="5777948"/>
            <a:ext cx="1717161" cy="1080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"/>
          <p:cNvSpPr txBox="1"/>
          <p:nvPr>
            <p:ph type="ctrTitle"/>
          </p:nvPr>
        </p:nvSpPr>
        <p:spPr>
          <a:xfrm>
            <a:off x="2491409" y="1730971"/>
            <a:ext cx="7341703" cy="13477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Garamond"/>
              <a:buNone/>
            </a:pPr>
            <a:r>
              <a:rPr lang="it-IT" sz="3600"/>
              <a:t>FUORI PROGRAMMA</a:t>
            </a:r>
            <a:br>
              <a:rPr lang="it-IT" sz="3600"/>
            </a:br>
            <a:r>
              <a:rPr lang="it-IT" sz="3600"/>
              <a:t>(facoltativo!)</a:t>
            </a:r>
            <a:endParaRPr/>
          </a:p>
        </p:txBody>
      </p:sp>
      <p:sp>
        <p:nvSpPr>
          <p:cNvPr id="178" name="Google Shape;178;p4"/>
          <p:cNvSpPr txBox="1"/>
          <p:nvPr>
            <p:ph idx="1" type="subTitle"/>
          </p:nvPr>
        </p:nvSpPr>
        <p:spPr>
          <a:xfrm>
            <a:off x="2754425" y="3145871"/>
            <a:ext cx="6815669" cy="2231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rPr i="1" lang="it-IT" sz="2400"/>
              <a:t> </a:t>
            </a:r>
            <a:endParaRPr/>
          </a:p>
          <a:p>
            <a:pPr indent="0" lvl="0" marL="0" rtl="0" algn="ctr">
              <a:spcBef>
                <a:spcPts val="1020"/>
              </a:spcBef>
              <a:spcAft>
                <a:spcPts val="0"/>
              </a:spcAft>
              <a:buSzPts val="2415"/>
              <a:buNone/>
            </a:pPr>
            <a:r>
              <a:rPr lang="it-IT"/>
              <a:t>Chi vuole pensare per sé a una nuova professione o passione </a:t>
            </a:r>
            <a:r>
              <a:rPr i="1" lang="it-IT"/>
              <a:t>(riorientamento…?)</a:t>
            </a:r>
            <a:r>
              <a:rPr lang="it-IT"/>
              <a:t> potrà visitare i nostri laboratori col simulatore di volo e cimentarsi nel pilotare un aereo </a:t>
            </a:r>
            <a:endParaRPr/>
          </a:p>
        </p:txBody>
      </p:sp>
      <p:pic>
        <p:nvPicPr>
          <p:cNvPr descr="La Bussola e il nord magnetico in navigazione - Soleil" id="179" name="Google Shape;17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14312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180" name="Google Shape;18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49166" y="5510210"/>
            <a:ext cx="2142833" cy="1347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0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/>
              <a:t>NELL’IMMEDIATO…</a:t>
            </a:r>
            <a:endParaRPr/>
          </a:p>
        </p:txBody>
      </p:sp>
      <p:sp>
        <p:nvSpPr>
          <p:cNvPr id="485" name="Google Shape;485;p40"/>
          <p:cNvSpPr txBox="1"/>
          <p:nvPr>
            <p:ph idx="4294967295" type="subTitle"/>
          </p:nvPr>
        </p:nvSpPr>
        <p:spPr>
          <a:xfrm>
            <a:off x="1295402" y="2475604"/>
            <a:ext cx="9354401" cy="3107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Char char="•"/>
            </a:pPr>
            <a:r>
              <a:rPr b="0" i="0" lang="it-IT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2) Le scuole che già vogliono mettere a disposizione per un confronto il proprio materiale relativo all’Orientamento e ai PCTO (Curriculum, Lettere di incarico per tutor e orientatore, parti del PTOF …) possono spedirlo agli stessi indirizzi, dichiarando la propria disponibilità a vederlo pubblicato nell’apposita sezione del sito dell’IIS Maxwell.</a:t>
            </a:r>
            <a:br>
              <a:rPr b="0" i="0" lang="it-IT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b="0" i="1" sz="28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La Bussola e il nord magnetico in navigazione - Soleil" id="486" name="Google Shape;48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794443" cy="17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487" name="Google Shape;487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74839" y="5777948"/>
            <a:ext cx="1717161" cy="10800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488" name="Google Shape;488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74838" y="5777948"/>
            <a:ext cx="1717161" cy="1080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"/>
          <p:cNvSpPr txBox="1"/>
          <p:nvPr>
            <p:ph type="ctrTitle"/>
          </p:nvPr>
        </p:nvSpPr>
        <p:spPr>
          <a:xfrm>
            <a:off x="2425148" y="1946315"/>
            <a:ext cx="7341703" cy="13477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</a:pPr>
            <a:r>
              <a:rPr b="1" i="1" lang="it-IT" sz="2400"/>
              <a:t>Accordo di rete per la promozione di interventi orientativi nelle scuole secondarie di secondo grado con la valorizzazione delle competenze trasversali e i percorsi di PCTO</a:t>
            </a:r>
            <a:endParaRPr sz="2400"/>
          </a:p>
        </p:txBody>
      </p:sp>
      <p:sp>
        <p:nvSpPr>
          <p:cNvPr id="186" name="Google Shape;186;p5"/>
          <p:cNvSpPr txBox="1"/>
          <p:nvPr>
            <p:ph idx="1" type="subTitle"/>
          </p:nvPr>
        </p:nvSpPr>
        <p:spPr>
          <a:xfrm>
            <a:off x="2754425" y="2835478"/>
            <a:ext cx="6815669" cy="2231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115000"/>
              <a:buNone/>
            </a:pPr>
            <a:r>
              <a:rPr i="1" lang="it-IT" sz="2400"/>
              <a:t> </a:t>
            </a:r>
            <a:endParaRPr/>
          </a:p>
          <a:p>
            <a:pPr indent="0" lvl="0" marL="0" rtl="0" algn="ctr">
              <a:spcBef>
                <a:spcPts val="862"/>
              </a:spcBef>
              <a:spcAft>
                <a:spcPts val="0"/>
              </a:spcAft>
              <a:buSzPct val="1150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375"/>
              </a:spcBef>
              <a:spcAft>
                <a:spcPts val="0"/>
              </a:spcAft>
              <a:buSzPct val="115000"/>
              <a:buNone/>
            </a:pPr>
            <a:r>
              <a:rPr lang="it-IT" sz="4000"/>
              <a:t> </a:t>
            </a:r>
            <a:r>
              <a:rPr b="1" lang="it-IT" sz="6200"/>
              <a:t>Dott.ssa Letizia Affatato</a:t>
            </a:r>
            <a:endParaRPr b="1" sz="6200"/>
          </a:p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SzPct val="115000"/>
              <a:buNone/>
            </a:pPr>
            <a:r>
              <a:rPr lang="it-IT" sz="4000"/>
              <a:t>Dirigente </a:t>
            </a:r>
            <a:endParaRPr/>
          </a:p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SzPct val="115000"/>
              <a:buNone/>
            </a:pPr>
            <a:r>
              <a:rPr lang="it-IT" sz="4000"/>
              <a:t>dell’Ufficio Scolastico Territoriale di Milano  </a:t>
            </a:r>
            <a:endParaRPr/>
          </a:p>
        </p:txBody>
      </p:sp>
      <p:pic>
        <p:nvPicPr>
          <p:cNvPr descr="La Bussola e il nord magnetico in navigazione - Soleil" id="187" name="Google Shape;18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33182" cy="12277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188" name="Google Shape;18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45628" y="5763236"/>
            <a:ext cx="1546371" cy="1094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43125" y="11164"/>
            <a:ext cx="2438400" cy="123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5"/>
          <p:cNvPicPr preferRelativeResize="0"/>
          <p:nvPr/>
        </p:nvPicPr>
        <p:blipFill rotWithShape="1">
          <a:blip r:embed="rId6">
            <a:alphaModFix/>
          </a:blip>
          <a:srcRect b="5435" l="4353" r="6664" t="1"/>
          <a:stretch/>
        </p:blipFill>
        <p:spPr>
          <a:xfrm>
            <a:off x="7994710" y="5763235"/>
            <a:ext cx="2034164" cy="1094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"/>
          <p:cNvSpPr txBox="1"/>
          <p:nvPr>
            <p:ph type="ctrTitle"/>
          </p:nvPr>
        </p:nvSpPr>
        <p:spPr>
          <a:xfrm>
            <a:off x="2491409" y="1730971"/>
            <a:ext cx="7341703" cy="13477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Garamond"/>
              <a:buNone/>
            </a:pPr>
            <a:r>
              <a:rPr lang="it-IT" sz="3600"/>
              <a:t>ORIENTAMENTO</a:t>
            </a:r>
            <a:br>
              <a:rPr lang="it-IT" sz="3600"/>
            </a:br>
            <a:r>
              <a:rPr lang="it-IT" sz="3600"/>
              <a:t>PROBLEMA O RISORSA?</a:t>
            </a:r>
            <a:endParaRPr/>
          </a:p>
        </p:txBody>
      </p:sp>
      <p:sp>
        <p:nvSpPr>
          <p:cNvPr id="196" name="Google Shape;196;p6"/>
          <p:cNvSpPr txBox="1"/>
          <p:nvPr>
            <p:ph idx="1" type="subTitle"/>
          </p:nvPr>
        </p:nvSpPr>
        <p:spPr>
          <a:xfrm>
            <a:off x="2754425" y="3145871"/>
            <a:ext cx="6815669" cy="2231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rPr i="1" lang="it-IT" sz="2400"/>
              <a:t> </a:t>
            </a:r>
            <a:endParaRPr/>
          </a:p>
          <a:p>
            <a:pPr indent="0" lvl="0" marL="0" rtl="0" algn="ctr">
              <a:spcBef>
                <a:spcPts val="1020"/>
              </a:spcBef>
              <a:spcAft>
                <a:spcPts val="0"/>
              </a:spcAft>
              <a:buSzPts val="2415"/>
              <a:buNone/>
            </a:pPr>
            <a:r>
              <a:rPr lang="it-IT"/>
              <a:t>A cura di Franco Tornaghi</a:t>
            </a:r>
            <a:endParaRPr/>
          </a:p>
          <a:p>
            <a:pPr indent="0" lvl="0" marL="0" rtl="0" algn="ctr">
              <a:spcBef>
                <a:spcPts val="1020"/>
              </a:spcBef>
              <a:spcAft>
                <a:spcPts val="0"/>
              </a:spcAft>
              <a:buSzPts val="2415"/>
              <a:buNone/>
            </a:pPr>
            <a:r>
              <a:rPr lang="it-IT"/>
              <a:t>D.S. dell’I.I.S. «J.C. Maxwell» </a:t>
            </a:r>
            <a:endParaRPr/>
          </a:p>
        </p:txBody>
      </p:sp>
      <p:pic>
        <p:nvPicPr>
          <p:cNvPr descr="La Bussola e il nord magnetico in navigazione - Soleil" id="197" name="Google Shape;19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14312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198" name="Google Shape;19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53448" y="5512904"/>
            <a:ext cx="2138552" cy="1345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"/>
          <p:cNvSpPr txBox="1"/>
          <p:nvPr>
            <p:ph type="ctrTitle"/>
          </p:nvPr>
        </p:nvSpPr>
        <p:spPr>
          <a:xfrm>
            <a:off x="2491409" y="1730971"/>
            <a:ext cx="7341703" cy="1695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sz="4400"/>
              <a:t>ORIENTAMENTO</a:t>
            </a:r>
            <a:br>
              <a:rPr lang="it-IT" sz="4400"/>
            </a:br>
            <a:r>
              <a:rPr lang="it-IT" sz="4400"/>
              <a:t>PROBLEMA O RISORSA?</a:t>
            </a:r>
            <a:endParaRPr sz="4400"/>
          </a:p>
        </p:txBody>
      </p:sp>
      <p:sp>
        <p:nvSpPr>
          <p:cNvPr id="204" name="Google Shape;204;p7"/>
          <p:cNvSpPr txBox="1"/>
          <p:nvPr>
            <p:ph idx="1" type="subTitle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900"/>
              <a:buNone/>
            </a:pPr>
            <a:r>
              <a:rPr lang="it-IT" sz="6000"/>
              <a:t>RISORSA</a:t>
            </a:r>
            <a:endParaRPr sz="6000"/>
          </a:p>
        </p:txBody>
      </p:sp>
      <p:pic>
        <p:nvPicPr>
          <p:cNvPr descr="La Bussola e il nord magnetico in navigazione - Soleil" id="205" name="Google Shape;20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14312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206" name="Google Shape;20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31896" y="5499348"/>
            <a:ext cx="2160104" cy="1358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/>
              <a:t>ORIENTAMENTO</a:t>
            </a:r>
            <a:endParaRPr/>
          </a:p>
        </p:txBody>
      </p:sp>
      <p:sp>
        <p:nvSpPr>
          <p:cNvPr id="212" name="Google Shape;212;p8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220"/>
              <a:buNone/>
            </a:pPr>
            <a:r>
              <a:rPr lang="it-IT" sz="2800"/>
              <a:t>L'orientamento scolastico rappresenta un aspetto fondamentale nel percorso educativo degli studenti, soprattutto nella scuola secondaria (sia di  I che di II grado).</a:t>
            </a:r>
            <a:endParaRPr/>
          </a:p>
          <a:p>
            <a:pPr indent="0" lvl="0" marL="0" rtl="0" algn="l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it-IT" sz="2800"/>
              <a:t>Ce lo dice sia l’esperienza che la normativa.</a:t>
            </a:r>
            <a:endParaRPr/>
          </a:p>
          <a:p>
            <a:pPr indent="0" lvl="0" marL="0" rtl="0" algn="l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it-IT" sz="2800"/>
              <a:t>L’ultimo documento fondamentale sono le Linee guida per l’orientamento presenti nel D.M. 328/2022.</a:t>
            </a:r>
            <a:endParaRPr/>
          </a:p>
        </p:txBody>
      </p:sp>
      <p:pic>
        <p:nvPicPr>
          <p:cNvPr descr="La Bussola e il nord magnetico in navigazione - Soleil" id="213" name="Google Shape;21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510748" cy="1504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214" name="Google Shape;21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11628" y="5738190"/>
            <a:ext cx="1780371" cy="1119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</a:pPr>
            <a:r>
              <a:rPr b="1" lang="it-IT" sz="2800"/>
              <a:t>7. I moduli curricolari di orientamento nella scuola secondaria</a:t>
            </a:r>
            <a:endParaRPr sz="2800"/>
          </a:p>
        </p:txBody>
      </p:sp>
      <p:sp>
        <p:nvSpPr>
          <p:cNvPr id="220" name="Google Shape;220;p9"/>
          <p:cNvSpPr txBox="1"/>
          <p:nvPr>
            <p:ph idx="1" type="body"/>
          </p:nvPr>
        </p:nvSpPr>
        <p:spPr>
          <a:xfrm>
            <a:off x="1086678" y="2556932"/>
            <a:ext cx="10098157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3220"/>
              <a:buChar char="•"/>
            </a:pPr>
            <a:r>
              <a:rPr lang="it-IT" sz="2800"/>
              <a:t>7.1 Le scuole secondarie di I grado: moduli di almeno 30 ore, anche extra curriculari, per anno scolastico, in tutte le classi.</a:t>
            </a:r>
            <a:endParaRPr/>
          </a:p>
          <a:p>
            <a:pPr indent="-285750" lvl="0" marL="285750" rtl="0" algn="l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it-IT" sz="2800"/>
              <a:t>7.2 Le scuole secondarie di II grado: </a:t>
            </a:r>
            <a:endParaRPr/>
          </a:p>
          <a:p>
            <a:pPr indent="0" lvl="0" marL="0" rtl="0" algn="l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it-IT" sz="2800"/>
              <a:t>- moduli di almeno 30 ore, anche extra curriculari, nelle classi prime e seconde</a:t>
            </a:r>
            <a:endParaRPr/>
          </a:p>
          <a:p>
            <a:pPr indent="0" lvl="0" marL="0" rtl="0" algn="l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it-IT" sz="2800"/>
              <a:t>- moduli di almeno 30 ore, curriculari, nelle classi terze, quarte e quinte</a:t>
            </a:r>
            <a:endParaRPr/>
          </a:p>
        </p:txBody>
      </p:sp>
      <p:pic>
        <p:nvPicPr>
          <p:cNvPr descr="La Bussola e il nord magnetico in navigazione - Soleil" id="221" name="Google Shape;22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510748" cy="1504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mento – IIS Maxwell" id="222" name="Google Shape;22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8996" y="5554132"/>
            <a:ext cx="2073004" cy="1303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rganico">
  <a:themeElements>
    <a:clrScheme name="Organico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2025-05-10T09:59:07Z</dcterms:created>
  <dc:creator>Franco Tornaghi</dc:creator>
</cp:coreProperties>
</file>